
<file path=[Content_Types].xml><?xml version="1.0" encoding="utf-8"?>
<Types xmlns="http://schemas.openxmlformats.org/package/2006/content-types">
  <Default Extension="jpeg" ContentType="image/j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358" r:id="rId3"/>
    <p:sldId id="408" r:id="rId4"/>
    <p:sldId id="506" r:id="rId5"/>
    <p:sldId id="412" r:id="rId6"/>
    <p:sldId id="426" r:id="rId7"/>
    <p:sldId id="618" r:id="rId8"/>
    <p:sldId id="415" r:id="rId9"/>
    <p:sldId id="584" r:id="rId10"/>
    <p:sldId id="588" r:id="rId11"/>
    <p:sldId id="586" r:id="rId12"/>
    <p:sldId id="619" r:id="rId13"/>
    <p:sldId id="621" r:id="rId14"/>
    <p:sldId id="599" r:id="rId15"/>
    <p:sldId id="620" r:id="rId16"/>
    <p:sldId id="622" r:id="rId17"/>
    <p:sldId id="623" r:id="rId18"/>
    <p:sldId id="624" r:id="rId19"/>
    <p:sldId id="625" r:id="rId20"/>
    <p:sldId id="626" r:id="rId21"/>
    <p:sldId id="616" r:id="rId22"/>
    <p:sldId id="627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45" autoAdjust="0"/>
    <p:restoredTop sz="92988" autoAdjust="0"/>
  </p:normalViewPr>
  <p:slideViewPr>
    <p:cSldViewPr snapToGrid="0">
      <p:cViewPr varScale="1">
        <p:scale>
          <a:sx n="67" d="100"/>
          <a:sy n="67" d="100"/>
        </p:scale>
        <p:origin x="6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E3358-E3E2-42E0-B3F6-89B10F4EC3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rgbClr val="FF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F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 b="1">
                <a:solidFill>
                  <a:srgbClr val="FF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3600">
                <a:latin typeface="仿宋" panose="02010609060101010101" pitchFamily="49" charset="-122"/>
                <a:ea typeface="仿宋" panose="02010609060101010101" pitchFamily="49" charset="-122"/>
              </a:defRPr>
            </a:lvl1pPr>
            <a:lvl2pPr>
              <a:defRPr sz="3200">
                <a:latin typeface="仿宋" panose="02010609060101010101" pitchFamily="49" charset="-122"/>
                <a:ea typeface="仿宋" panose="02010609060101010101" pitchFamily="49" charset="-122"/>
              </a:defRPr>
            </a:lvl2pPr>
            <a:lvl3pPr>
              <a:defRPr sz="2800">
                <a:latin typeface="仿宋" panose="02010609060101010101" pitchFamily="49" charset="-122"/>
                <a:ea typeface="仿宋" panose="02010609060101010101" pitchFamily="49" charset="-122"/>
              </a:defRPr>
            </a:lvl3pPr>
            <a:lvl4pPr>
              <a:defRPr sz="2400">
                <a:latin typeface="仿宋" panose="02010609060101010101" pitchFamily="49" charset="-122"/>
                <a:ea typeface="仿宋" panose="02010609060101010101" pitchFamily="49" charset="-122"/>
              </a:defRPr>
            </a:lvl4pPr>
            <a:lvl5pPr>
              <a:defRPr sz="2400">
                <a:latin typeface="仿宋" panose="02010609060101010101" pitchFamily="49" charset="-122"/>
                <a:ea typeface="仿宋" panose="02010609060101010101" pitchFamily="49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microsoft.com/office/2007/relationships/media" Target="../media/media14.m4a"/><Relationship Id="rId4" Type="http://schemas.openxmlformats.org/officeDocument/2006/relationships/audio" Target="../media/media14.m4a"/><Relationship Id="rId3" Type="http://schemas.openxmlformats.org/officeDocument/2006/relationships/hyperlink" Target="http://compilers.cs.ucla.edu/cs132/project/mj/" TargetMode="External"/><Relationship Id="rId2" Type="http://schemas.openxmlformats.org/officeDocument/2006/relationships/hyperlink" Target="http://compilers.cs.ucla.edu/cs132/project/minijava.html" TargetMode="Externa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15.m4a"/><Relationship Id="rId3" Type="http://schemas.openxmlformats.org/officeDocument/2006/relationships/audio" Target="../media/media15.m4a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16.m4a"/><Relationship Id="rId3" Type="http://schemas.openxmlformats.org/officeDocument/2006/relationships/audio" Target="../media/media16.m4a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17.m4a"/><Relationship Id="rId3" Type="http://schemas.openxmlformats.org/officeDocument/2006/relationships/audio" Target="../media/media17.m4a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18.m4a"/><Relationship Id="rId3" Type="http://schemas.openxmlformats.org/officeDocument/2006/relationships/audio" Target="../media/media18.m4a"/><Relationship Id="rId2" Type="http://schemas.openxmlformats.org/officeDocument/2006/relationships/image" Target="../media/image4.png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19.m4a"/><Relationship Id="rId3" Type="http://schemas.openxmlformats.org/officeDocument/2006/relationships/audio" Target="../media/media19.m4a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0.m4a"/><Relationship Id="rId1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1.m4a"/><Relationship Id="rId1" Type="http://schemas.openxmlformats.org/officeDocument/2006/relationships/audio" Target="../media/media21.m4a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Outline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Compiler Overview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Course Introduction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and MiniJava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11"/>
    </mc:Choice>
    <mc:Fallback>
      <p:transition spd="slow" advTm="19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编译时类型和运行时类型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defRPr/>
            </a:pPr>
            <a:r>
              <a:rPr lang="zh-CN" altLang="en-US" b="1" u="sng" dirty="0"/>
              <a:t>编译时类型</a:t>
            </a:r>
            <a:r>
              <a:rPr lang="zh-CN" altLang="en-US" dirty="0"/>
              <a:t>：声明时使用的类型</a:t>
            </a:r>
            <a:endParaRPr lang="en-US" altLang="zh-CN" dirty="0"/>
          </a:p>
          <a:p>
            <a:pPr lvl="1">
              <a:defRPr/>
            </a:pPr>
            <a:r>
              <a:rPr lang="zh-CN" altLang="en-US" b="1" u="sng" dirty="0"/>
              <a:t>运行时类型</a:t>
            </a:r>
            <a:r>
              <a:rPr lang="zh-CN" altLang="en-US" dirty="0"/>
              <a:t>：指向的对象的类型</a:t>
            </a:r>
            <a:endParaRPr lang="en-US" altLang="zh-CN" dirty="0"/>
          </a:p>
          <a:p>
            <a:pPr marL="457200" lvl="1" indent="0">
              <a:buNone/>
              <a:defRPr/>
            </a:pPr>
            <a:endParaRPr lang="en-US" altLang="zh-CN" dirty="0"/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dirty="0">
                <a:latin typeface="+mn-lt"/>
              </a:rPr>
              <a:t>例如：</a:t>
            </a:r>
            <a:r>
              <a:rPr lang="en-US" altLang="zh-CN" dirty="0">
                <a:latin typeface="+mn-lt"/>
              </a:rPr>
              <a:t>Animal a</a:t>
            </a:r>
            <a:r>
              <a:rPr lang="zh-CN" altLang="en-US" dirty="0">
                <a:latin typeface="+mn-lt"/>
              </a:rPr>
              <a:t> </a:t>
            </a:r>
            <a:r>
              <a:rPr lang="en-US" altLang="zh-CN" dirty="0">
                <a:latin typeface="+mn-lt"/>
              </a:rPr>
              <a:t>=</a:t>
            </a:r>
            <a:r>
              <a:rPr lang="zh-CN" altLang="en-US" dirty="0">
                <a:latin typeface="+mn-lt"/>
              </a:rPr>
              <a:t> </a:t>
            </a:r>
            <a:r>
              <a:rPr lang="en-US" altLang="zh-CN" dirty="0">
                <a:latin typeface="+mn-lt"/>
              </a:rPr>
              <a:t>new</a:t>
            </a:r>
            <a:r>
              <a:rPr lang="zh-CN" altLang="en-US" dirty="0">
                <a:latin typeface="+mn-lt"/>
              </a:rPr>
              <a:t> </a:t>
            </a:r>
            <a:r>
              <a:rPr lang="en-US" altLang="zh-CN" dirty="0">
                <a:latin typeface="+mn-lt"/>
              </a:rPr>
              <a:t>Dog()</a:t>
            </a:r>
            <a:r>
              <a:rPr lang="zh-CN" altLang="en-US" dirty="0">
                <a:latin typeface="+mn-lt"/>
              </a:rPr>
              <a:t>：</a:t>
            </a:r>
            <a:endParaRPr lang="en-US" altLang="zh-CN" dirty="0">
              <a:latin typeface="+mn-lt"/>
            </a:endParaRPr>
          </a:p>
          <a:p>
            <a:pPr lvl="2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b="1" dirty="0">
                <a:latin typeface="+mn-lt"/>
              </a:rPr>
              <a:t>a</a:t>
            </a:r>
            <a:r>
              <a:rPr lang="zh-CN" altLang="en-US" b="1" dirty="0">
                <a:latin typeface="+mn-lt"/>
              </a:rPr>
              <a:t>的编译时类型为</a:t>
            </a:r>
            <a:r>
              <a:rPr lang="en-US" altLang="zh-CN" b="1" dirty="0">
                <a:latin typeface="+mn-lt"/>
              </a:rPr>
              <a:t>Animal</a:t>
            </a:r>
            <a:endParaRPr lang="en-US" altLang="zh-CN" b="1" dirty="0">
              <a:latin typeface="+mn-lt"/>
            </a:endParaRPr>
          </a:p>
          <a:p>
            <a:pPr lvl="2">
              <a:defRPr/>
            </a:pPr>
            <a:r>
              <a:rPr lang="en-US" altLang="zh-CN" b="1" dirty="0">
                <a:latin typeface="+mn-lt"/>
              </a:rPr>
              <a:t>a</a:t>
            </a:r>
            <a:r>
              <a:rPr lang="zh-CN" altLang="en-US" b="1" dirty="0">
                <a:latin typeface="+mn-lt"/>
              </a:rPr>
              <a:t>的运行时类型为</a:t>
            </a:r>
            <a:r>
              <a:rPr lang="en-US" altLang="zh-CN" b="1" dirty="0">
                <a:latin typeface="+mn-lt"/>
              </a:rPr>
              <a:t>Dog</a:t>
            </a:r>
            <a:endParaRPr lang="en-US" altLang="zh-CN" b="1" dirty="0">
              <a:latin typeface="+mn-lt"/>
            </a:endParaRPr>
          </a:p>
          <a:p>
            <a:pPr>
              <a:defRPr/>
            </a:pPr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183"/>
    </mc:Choice>
    <mc:Fallback>
      <p:transition spd="slow" advTm="401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内容占位符 2"/>
          <p:cNvSpPr>
            <a:spLocks noGrp="1"/>
          </p:cNvSpPr>
          <p:nvPr>
            <p:ph idx="1"/>
          </p:nvPr>
        </p:nvSpPr>
        <p:spPr>
          <a:xfrm>
            <a:off x="577516" y="1740985"/>
            <a:ext cx="4475747" cy="47879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同名方法和属性的</a:t>
            </a:r>
            <a:r>
              <a:rPr lang="zh-CN" altLang="en-US" sz="2800" b="1" i="1" dirty="0">
                <a:latin typeface="Calibri" panose="020F0502020204030204" pitchFamily="34" charset="0"/>
                <a:cs typeface="Calibri" panose="020F0502020204030204" pitchFamily="34" charset="0"/>
              </a:rPr>
              <a:t>运行时绑定</a:t>
            </a:r>
            <a:endParaRPr lang="en-US" altLang="zh-CN" sz="28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zh-CN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spcAft>
                <a:spcPts val="600"/>
              </a:spcAft>
            </a:pPr>
            <a:r>
              <a:rPr lang="zh-CN" altLang="en-US" sz="2400" b="1" dirty="0">
                <a:solidFill>
                  <a:srgbClr val="FF0000"/>
                </a:solidFill>
                <a:cs typeface="Calibri" panose="020F0502020204030204" pitchFamily="34" charset="0"/>
              </a:rPr>
              <a:t>被隐藏的属性</a:t>
            </a:r>
            <a:r>
              <a:rPr lang="zh-CN" altLang="en-US" sz="2400" b="1" dirty="0">
                <a:cs typeface="Calibri" panose="020F0502020204030204" pitchFamily="34" charset="0"/>
              </a:rPr>
              <a:t>，子类对象被转换成父类后，访问的是父类的属性</a:t>
            </a:r>
            <a:r>
              <a:rPr lang="en-US" altLang="zh-CN" sz="2400" b="1" dirty="0">
                <a:cs typeface="Calibri" panose="020F0502020204030204" pitchFamily="34" charset="0"/>
              </a:rPr>
              <a:t>. </a:t>
            </a:r>
            <a:r>
              <a:rPr lang="zh-CN" altLang="en-US" sz="2400" b="1" dirty="0">
                <a:solidFill>
                  <a:srgbClr val="FF0000"/>
                </a:solidFill>
                <a:cs typeface="Calibri" panose="020F0502020204030204" pitchFamily="34" charset="0"/>
              </a:rPr>
              <a:t>（由编译时类型决定）</a:t>
            </a:r>
            <a:endParaRPr lang="en-US" altLang="zh-CN" sz="2400" b="1" dirty="0">
              <a:solidFill>
                <a:srgbClr val="FF0000"/>
              </a:solidFill>
              <a:cs typeface="Calibri" panose="020F0502020204030204" pitchFamily="34" charset="0"/>
            </a:endParaRPr>
          </a:p>
          <a:p>
            <a:pPr lvl="1">
              <a:spcAft>
                <a:spcPts val="1200"/>
              </a:spcAft>
            </a:pPr>
            <a:r>
              <a:rPr lang="zh-CN" altLang="en-US" sz="2400" b="1" dirty="0">
                <a:solidFill>
                  <a:srgbClr val="FF0000"/>
                </a:solidFill>
                <a:cs typeface="Calibri" panose="020F0502020204030204" pitchFamily="34" charset="0"/>
              </a:rPr>
              <a:t>被覆盖的方法</a:t>
            </a:r>
            <a:r>
              <a:rPr lang="zh-CN" altLang="en-US" sz="2400" b="1" dirty="0">
                <a:cs typeface="Calibri" panose="020F0502020204030204" pitchFamily="34" charset="0"/>
              </a:rPr>
              <a:t>，子类对象被转换成父类后，调用的仍然是子类的方法</a:t>
            </a:r>
            <a:r>
              <a:rPr lang="en-US" altLang="zh-CN" sz="2400" b="1" dirty="0">
                <a:cs typeface="Calibri" panose="020F0502020204030204" pitchFamily="34" charset="0"/>
              </a:rPr>
              <a:t>. </a:t>
            </a:r>
            <a:r>
              <a:rPr lang="zh-CN" altLang="en-US" sz="2400" b="1" dirty="0">
                <a:solidFill>
                  <a:srgbClr val="FF0000"/>
                </a:solidFill>
                <a:cs typeface="Calibri" panose="020F0502020204030204" pitchFamily="34" charset="0"/>
              </a:rPr>
              <a:t>（由运行时类型决定）</a:t>
            </a:r>
            <a:endParaRPr lang="en-US" altLang="zh-CN" sz="2400" b="1" dirty="0">
              <a:solidFill>
                <a:srgbClr val="FF0000"/>
              </a:solidFill>
              <a:cs typeface="Calibri" panose="020F0502020204030204" pitchFamily="34" charset="0"/>
            </a:endParaRPr>
          </a:p>
          <a:p>
            <a:pPr eaLnBrk="1" hangingPunct="1">
              <a:lnSpc>
                <a:spcPct val="90000"/>
              </a:lnSpc>
            </a:pPr>
            <a:endParaRPr lang="zh-CN" altLang="en-US" sz="24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6"/>
          <p:cNvSpPr txBox="1"/>
          <p:nvPr/>
        </p:nvSpPr>
        <p:spPr bwMode="auto">
          <a:xfrm>
            <a:off x="5755355" y="274639"/>
            <a:ext cx="5102225" cy="61420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ts val="600"/>
              </a:spcBef>
              <a:buNone/>
              <a:defRPr/>
            </a:pPr>
            <a:r>
              <a:rPr lang="en-US" altLang="zh-CN" sz="2000" dirty="0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 class</a:t>
            </a:r>
            <a:r>
              <a:rPr lang="en-US" altLang="zh-CN" sz="2000" dirty="0">
                <a:latin typeface="+mn-lt"/>
                <a:ea typeface="仿宋" panose="02010609060101010101" pitchFamily="49" charset="-122"/>
              </a:rPr>
              <a:t> Animal {</a:t>
            </a: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	</a:t>
            </a:r>
            <a:r>
              <a:rPr lang="en-US" altLang="zh-CN" sz="2000" b="1" dirty="0" err="1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int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 age = 0; 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	</a:t>
            </a:r>
            <a:r>
              <a:rPr lang="en-US" altLang="zh-CN" sz="2000" b="1" dirty="0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void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 eat ()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	{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		</a:t>
            </a:r>
            <a:r>
              <a:rPr lang="en-US" altLang="zh-CN" sz="2000" b="1" dirty="0" err="1">
                <a:latin typeface="+mn-lt"/>
                <a:ea typeface="仿宋" panose="02010609060101010101" pitchFamily="49" charset="-122"/>
              </a:rPr>
              <a:t>System.out.println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 (“</a:t>
            </a:r>
            <a:r>
              <a:rPr lang="en-US" altLang="zh-CN" sz="2000" b="1" dirty="0">
                <a:solidFill>
                  <a:srgbClr val="0070C0"/>
                </a:solidFill>
                <a:latin typeface="+mn-lt"/>
                <a:ea typeface="仿宋" panose="02010609060101010101" pitchFamily="49" charset="-122"/>
              </a:rPr>
              <a:t>Animal eat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”);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	}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+mn-lt"/>
                <a:ea typeface="仿宋" panose="02010609060101010101" pitchFamily="49" charset="-122"/>
              </a:rPr>
              <a:t> }</a:t>
            </a: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dirty="0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 class</a:t>
            </a:r>
            <a:r>
              <a:rPr lang="en-US" altLang="zh-CN" sz="2000" dirty="0">
                <a:latin typeface="+mn-lt"/>
                <a:ea typeface="仿宋" panose="02010609060101010101" pitchFamily="49" charset="-122"/>
              </a:rPr>
              <a:t> Dog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extends</a:t>
            </a:r>
            <a:r>
              <a:rPr lang="en-US" altLang="zh-CN" sz="2000" dirty="0">
                <a:latin typeface="+mn-lt"/>
                <a:ea typeface="仿宋" panose="02010609060101010101" pitchFamily="49" charset="-122"/>
              </a:rPr>
              <a:t> Animal {</a:t>
            </a: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	</a:t>
            </a:r>
            <a:r>
              <a:rPr lang="en-US" altLang="zh-CN" sz="2000" b="1" dirty="0" err="1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int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age = 10;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ea typeface="仿宋" panose="02010609060101010101" pitchFamily="49" charset="-122"/>
              </a:rPr>
              <a:t>	</a:t>
            </a:r>
            <a:r>
              <a:rPr lang="en-US" altLang="zh-CN" sz="2000" b="1" dirty="0">
                <a:solidFill>
                  <a:srgbClr val="00B050"/>
                </a:solidFill>
                <a:ea typeface="仿宋" panose="02010609060101010101" pitchFamily="49" charset="-122"/>
              </a:rPr>
              <a:t>void</a:t>
            </a:r>
            <a:r>
              <a:rPr lang="en-US" altLang="zh-CN" sz="2000" b="1" dirty="0">
                <a:ea typeface="仿宋" panose="02010609060101010101" pitchFamily="49" charset="-122"/>
              </a:rPr>
              <a:t> eat ()</a:t>
            </a:r>
            <a:endParaRPr lang="en-US" altLang="zh-CN" sz="2000" b="1" dirty="0"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ea typeface="仿宋" panose="02010609060101010101" pitchFamily="49" charset="-122"/>
              </a:rPr>
              <a:t>	{</a:t>
            </a:r>
            <a:endParaRPr lang="en-US" altLang="zh-CN" sz="2000" b="1" dirty="0"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ea typeface="仿宋" panose="02010609060101010101" pitchFamily="49" charset="-122"/>
              </a:rPr>
              <a:t>		</a:t>
            </a:r>
            <a:r>
              <a:rPr lang="en-US" altLang="zh-CN" sz="2000" b="1" dirty="0" err="1">
                <a:ea typeface="仿宋" panose="02010609060101010101" pitchFamily="49" charset="-122"/>
              </a:rPr>
              <a:t>System.out.println</a:t>
            </a:r>
            <a:r>
              <a:rPr lang="en-US" altLang="zh-CN" sz="2000" b="1" dirty="0">
                <a:ea typeface="仿宋" panose="02010609060101010101" pitchFamily="49" charset="-122"/>
              </a:rPr>
              <a:t> (“</a:t>
            </a:r>
            <a:r>
              <a:rPr lang="en-US" altLang="zh-CN" sz="2000" b="1" dirty="0">
                <a:solidFill>
                  <a:srgbClr val="0070C0"/>
                </a:solidFill>
                <a:ea typeface="仿宋" panose="02010609060101010101" pitchFamily="49" charset="-122"/>
              </a:rPr>
              <a:t>Dog eat</a:t>
            </a:r>
            <a:r>
              <a:rPr lang="en-US" altLang="zh-CN" sz="2000" b="1" dirty="0">
                <a:ea typeface="仿宋" panose="02010609060101010101" pitchFamily="49" charset="-122"/>
              </a:rPr>
              <a:t>”);</a:t>
            </a:r>
            <a:endParaRPr lang="en-US" altLang="zh-CN" sz="2000" b="1" dirty="0"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ea typeface="仿宋" panose="02010609060101010101" pitchFamily="49" charset="-122"/>
              </a:rPr>
              <a:t>	}</a:t>
            </a:r>
            <a:endParaRPr lang="en-US" altLang="zh-CN" sz="2000" b="1" dirty="0"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dirty="0">
                <a:latin typeface="+mn-lt"/>
                <a:ea typeface="仿宋" panose="02010609060101010101" pitchFamily="49" charset="-122"/>
              </a:rPr>
              <a:t> }</a:t>
            </a: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Animal a = new Dog ();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</a:t>
            </a:r>
            <a:r>
              <a:rPr lang="en-US" altLang="zh-CN" sz="2000" b="1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System.out.println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( </a:t>
            </a:r>
            <a:r>
              <a:rPr lang="en-US" altLang="zh-CN" sz="2000" b="1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a.age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); // 0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</a:t>
            </a:r>
            <a:r>
              <a:rPr lang="en-US" altLang="zh-CN" sz="2000" b="1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a.eat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(); // Dog eat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1200"/>
              </a:spcAft>
              <a:buNone/>
              <a:defRPr/>
            </a:pPr>
            <a:endParaRPr lang="zh-CN" altLang="en-US" sz="18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多态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214"/>
    </mc:Choice>
    <mc:Fallback>
      <p:transition spd="slow" advTm="119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Outline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Compiler Overview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Course Introduction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Java and </a:t>
            </a:r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MiniJava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89"/>
    </mc:Choice>
    <mc:Fallback>
      <p:transition spd="slow" advTm="23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内容占位符 2"/>
          <p:cNvSpPr>
            <a:spLocks noGrp="1"/>
          </p:cNvSpPr>
          <p:nvPr>
            <p:ph idx="1"/>
          </p:nvPr>
        </p:nvSpPr>
        <p:spPr>
          <a:xfrm>
            <a:off x="838200" y="1759782"/>
            <a:ext cx="10375232" cy="450198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MiniJava is a subset of Java. 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Overloading is not allowed in MiniJava. 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 MiniJava statement </a:t>
            </a:r>
            <a:r>
              <a:rPr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(…); can only print integers. 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The MiniJava expression </a:t>
            </a:r>
            <a:r>
              <a:rPr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e.length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only applies to expressions of type int[].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800"/>
              </a:spcBef>
              <a:buNone/>
            </a:pPr>
            <a:r>
              <a:rPr lang="en-US" altLang="zh-CN" sz="3200" i="1" dirty="0">
                <a:latin typeface="Calibri" panose="020F0502020204030204" pitchFamily="34" charset="0"/>
                <a:cs typeface="Calibri" panose="020F0502020204030204" pitchFamily="34" charset="0"/>
              </a:rPr>
              <a:t>			             -- cited from the UCLA cs132 website</a:t>
            </a:r>
            <a:endParaRPr lang="zh-CN" altLang="en-US" sz="3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MiniJava Specification</a:t>
            </a:r>
            <a:endParaRPr lang="zh-CN" altLang="en-US" dirty="0"/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415"/>
    </mc:Choice>
    <mc:Fallback>
      <p:transition spd="slow" advTm="76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语法和例程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30080" y="256023"/>
            <a:ext cx="6163054" cy="6431013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矩形 5"/>
          <p:cNvSpPr/>
          <p:nvPr/>
        </p:nvSpPr>
        <p:spPr>
          <a:xfrm>
            <a:off x="5943600" y="5390706"/>
            <a:ext cx="5949534" cy="2870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05190" y="1799790"/>
            <a:ext cx="50909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  <a:hlinkClick r:id="rId2"/>
              </a:rPr>
              <a:t>语法：</a:t>
            </a:r>
            <a:r>
              <a:rPr lang="en-US" altLang="zh-CN" sz="3200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  <a:hlinkClick r:id="rId2"/>
              </a:rPr>
              <a:t>http://compilers.cs.ucla.edu/cs132/project/minijava.html</a:t>
            </a:r>
            <a:endParaRPr lang="zh-CN" altLang="en-US" sz="3200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05189" y="3746619"/>
            <a:ext cx="514500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  <a:hlinkClick r:id="rId2"/>
              </a:rPr>
              <a:t>例程：</a:t>
            </a:r>
            <a:r>
              <a:rPr lang="en-US" altLang="zh-CN" sz="3200" dirty="0">
                <a:hlinkClick r:id="rId3"/>
              </a:rPr>
              <a:t>http://compilers.cs.ucla.edu/cs132/project/mj/</a:t>
            </a:r>
            <a:endParaRPr lang="zh-CN" altLang="en-US" sz="3200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36"/>
    </mc:Choice>
    <mc:Fallback>
      <p:transition spd="slow" advTm="39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9475"/>
            <a:ext cx="8752428" cy="39692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6466" y="3439632"/>
            <a:ext cx="4685414" cy="325756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" name="矩形 6"/>
          <p:cNvSpPr/>
          <p:nvPr/>
        </p:nvSpPr>
        <p:spPr>
          <a:xfrm>
            <a:off x="1201477" y="1386663"/>
            <a:ext cx="7230142" cy="44656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336466" y="3418368"/>
            <a:ext cx="4685414" cy="103667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音频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999"/>
    </mc:Choice>
    <mc:Fallback>
      <p:transition spd="slow" advTm="140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9475"/>
            <a:ext cx="8752428" cy="39692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6466" y="3439632"/>
            <a:ext cx="4685414" cy="325756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" name="矩形 6"/>
          <p:cNvSpPr/>
          <p:nvPr/>
        </p:nvSpPr>
        <p:spPr>
          <a:xfrm>
            <a:off x="744272" y="1820531"/>
            <a:ext cx="6230685" cy="66985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336466" y="4566688"/>
            <a:ext cx="4685414" cy="213050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867"/>
    </mc:Choice>
    <mc:Fallback>
      <p:transition spd="slow" advTm="106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9475"/>
            <a:ext cx="8752428" cy="39692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6466" y="3439632"/>
            <a:ext cx="4685414" cy="325756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7" name="矩形 6"/>
          <p:cNvSpPr/>
          <p:nvPr/>
        </p:nvSpPr>
        <p:spPr>
          <a:xfrm>
            <a:off x="1477925" y="1158953"/>
            <a:ext cx="3636335" cy="27644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336466" y="3368158"/>
            <a:ext cx="4685414" cy="337983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41"/>
    </mc:Choice>
    <mc:Fallback>
      <p:transition spd="slow" advTm="25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8593" y="240118"/>
            <a:ext cx="8073553" cy="54057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0256" y="171440"/>
            <a:ext cx="4685414" cy="325756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" name="矩形 5"/>
          <p:cNvSpPr/>
          <p:nvPr/>
        </p:nvSpPr>
        <p:spPr>
          <a:xfrm>
            <a:off x="9824483" y="2466757"/>
            <a:ext cx="2020187" cy="31897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07311" y="5298563"/>
            <a:ext cx="7604835" cy="41600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858"/>
    </mc:Choice>
    <mc:Fallback>
      <p:transition spd="slow" advTm="67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8593" y="887814"/>
            <a:ext cx="8073553" cy="5405770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821" y="370625"/>
            <a:ext cx="5123016" cy="372583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8" name="Content Placeholder 6"/>
          <p:cNvSpPr txBox="1"/>
          <p:nvPr/>
        </p:nvSpPr>
        <p:spPr>
          <a:xfrm>
            <a:off x="7317252" y="322596"/>
            <a:ext cx="4697413" cy="320741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  <a:miter lim="800000"/>
          </a:ln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class Person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	int age;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class Test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	public static void main(String[] a) {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en-US" altLang="zh-CN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(new Person().age);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	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zh-CN" sz="2000" dirty="0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131"/>
    </mc:Choice>
    <mc:Fallback>
      <p:transition spd="slow" advTm="1531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b="1" dirty="0"/>
              <a:t>类和实例</a:t>
            </a:r>
            <a:endParaRPr lang="en-US" altLang="zh-CN" b="1" dirty="0"/>
          </a:p>
          <a:p>
            <a:pPr eaLnBrk="1" hangingPunct="1"/>
            <a:r>
              <a:rPr lang="zh-CN" altLang="en-US" b="1" dirty="0"/>
              <a:t>继承</a:t>
            </a:r>
            <a:endParaRPr lang="en-US" altLang="zh-CN" b="1" dirty="0"/>
          </a:p>
          <a:p>
            <a:pPr eaLnBrk="1" hangingPunct="1"/>
            <a:r>
              <a:rPr lang="zh-CN" altLang="en-US" b="1" dirty="0"/>
              <a:t>隐藏、覆盖和重载</a:t>
            </a:r>
            <a:endParaRPr lang="en-US" altLang="zh-CN" b="1" dirty="0"/>
          </a:p>
          <a:p>
            <a:pPr eaLnBrk="1" hangingPunct="1"/>
            <a:r>
              <a:rPr lang="zh-CN" altLang="en-US" b="1" dirty="0"/>
              <a:t>多态</a:t>
            </a:r>
            <a:endParaRPr lang="en-US" altLang="zh-CN" b="1" dirty="0"/>
          </a:p>
          <a:p>
            <a:pPr eaLnBrk="1" hangingPunct="1"/>
            <a:endParaRPr lang="en-US" altLang="zh-CN" b="1" dirty="0"/>
          </a:p>
          <a:p>
            <a:pPr eaLnBrk="1" hangingPunct="1"/>
            <a:endParaRPr lang="en-US" altLang="zh-CN" sz="2400" b="1" dirty="0">
              <a:latin typeface="Garamond" panose="02020404030301010803" pitchFamily="18" charset="0"/>
              <a:ea typeface="楷体" panose="02010609060101010101" pitchFamily="49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Java</a:t>
            </a:r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13"/>
    </mc:Choice>
    <mc:Fallback>
      <p:transition spd="slow" advTm="27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>
                <a:latin typeface="+mn-lt"/>
              </a:rPr>
              <a:t>Next Class</a:t>
            </a:r>
            <a:endParaRPr lang="zh-CN" altLang="en-US" dirty="0">
              <a:latin typeface="+mn-lt"/>
            </a:endParaRPr>
          </a:p>
        </p:txBody>
      </p:sp>
      <p:sp>
        <p:nvSpPr>
          <p:cNvPr id="59395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latin typeface="Calibri" panose="020F0502020204030204" pitchFamily="34" charset="0"/>
              </a:rPr>
              <a:t>JavaCC and JTB</a:t>
            </a:r>
            <a:endParaRPr lang="en-US" altLang="zh-CN">
              <a:latin typeface="Calibri" panose="020F0502020204030204" pitchFamily="34" charset="0"/>
            </a:endParaRPr>
          </a:p>
          <a:p>
            <a:r>
              <a:rPr lang="en-US" altLang="zh-CN">
                <a:latin typeface="Calibri" panose="020F0502020204030204" pitchFamily="34" charset="0"/>
              </a:rPr>
              <a:t>An example operation on syntax tree</a:t>
            </a:r>
            <a:endParaRPr lang="zh-CN" altLang="en-US">
              <a:latin typeface="Calibri" panose="020F0502020204030204" pitchFamily="34" charset="0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611"/>
    </mc:Choice>
    <mc:Fallback>
      <p:transition spd="slow" advTm="396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2975"/>
          </a:xfrm>
        </p:spPr>
        <p:txBody>
          <a:bodyPr>
            <a:normAutofit/>
          </a:bodyPr>
          <a:lstStyle/>
          <a:p>
            <a:pPr algn="ctr"/>
            <a:r>
              <a:rPr lang="en-US" altLang="zh-CN" sz="11500" dirty="0"/>
              <a:t>Thanks</a:t>
            </a:r>
            <a:r>
              <a:rPr lang="zh-CN" altLang="en-US" sz="11500" dirty="0"/>
              <a:t>！</a:t>
            </a:r>
            <a:endParaRPr lang="zh-CN" altLang="en-US" sz="11500" dirty="0"/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59"/>
    </mc:Choice>
    <mc:Fallback>
      <p:transition spd="slow" advTm="13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903791" y="1651923"/>
            <a:ext cx="4390104" cy="4814887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  <a:defRPr/>
            </a:pPr>
            <a:r>
              <a:rPr lang="zh-CN" altLang="en-US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类是具有相同属性和行为的对象的抽象</a:t>
            </a:r>
            <a:endParaRPr lang="zh-CN" altLang="en-US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defRPr/>
            </a:pPr>
            <a:r>
              <a:rPr lang="zh-CN" altLang="en-US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成员：字段和方法</a:t>
            </a:r>
            <a:endParaRPr lang="en-US" altLang="zh-CN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 eaLnBrk="1" hangingPunct="1">
              <a:lnSpc>
                <a:spcPct val="100000"/>
              </a:lnSpc>
              <a:spcBef>
                <a:spcPts val="600"/>
              </a:spcBef>
              <a:defRPr/>
            </a:pPr>
            <a:r>
              <a:rPr lang="zh-CN" altLang="en-US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字段 </a:t>
            </a:r>
            <a:r>
              <a:rPr lang="en-US" altLang="zh-CN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(field)</a:t>
            </a:r>
            <a:r>
              <a:rPr lang="zh-CN" altLang="en-US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：类的属性</a:t>
            </a:r>
            <a:endParaRPr lang="en-US" altLang="zh-CN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defRPr/>
            </a:pPr>
            <a:r>
              <a:rPr lang="zh-CN" altLang="en-US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方法 </a:t>
            </a:r>
            <a:r>
              <a:rPr lang="en-US" altLang="zh-CN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(method)</a:t>
            </a:r>
            <a:r>
              <a:rPr lang="zh-CN" altLang="en-US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：类的行为，与属性有关的功能和操作</a:t>
            </a:r>
            <a:endParaRPr lang="en-US" altLang="zh-CN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1200"/>
              </a:spcBef>
              <a:defRPr/>
            </a:pPr>
            <a:r>
              <a:rPr lang="zh-CN" altLang="en-US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实例：类的具体对象</a:t>
            </a:r>
            <a:endParaRPr lang="en-US" altLang="zh-CN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marL="914400" lvl="2" indent="0">
              <a:spcAft>
                <a:spcPts val="1200"/>
              </a:spcAft>
              <a:buNone/>
              <a:defRPr/>
            </a:pPr>
            <a:endParaRPr lang="en-US" altLang="zh-CN" dirty="0">
              <a:ea typeface="仿宋" panose="02010609060101010101" pitchFamily="49" charset="-122"/>
            </a:endParaRPr>
          </a:p>
        </p:txBody>
      </p:sp>
      <p:sp>
        <p:nvSpPr>
          <p:cNvPr id="9220" name="Content Placeholder 6"/>
          <p:cNvSpPr>
            <a:spLocks noGrp="1"/>
          </p:cNvSpPr>
          <p:nvPr>
            <p:ph sz="half" idx="2"/>
          </p:nvPr>
        </p:nvSpPr>
        <p:spPr>
          <a:xfrm>
            <a:off x="5839326" y="365125"/>
            <a:ext cx="4697413" cy="5799931"/>
          </a:xfrm>
          <a:ln>
            <a:solidFill>
              <a:schemeClr val="tx1"/>
            </a:solidFill>
            <a:miter lim="800000"/>
          </a:ln>
        </p:spPr>
        <p:txBody>
          <a:bodyPr>
            <a:normAutofit/>
          </a:bodyPr>
          <a:lstStyle/>
          <a:p>
            <a:pPr>
              <a:buNone/>
            </a:pPr>
            <a:r>
              <a:rPr lang="en-US" altLang="zh-CN" sz="2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Person {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	String name;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2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age;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20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void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sayHello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 () {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System.out.println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(“Hello World”);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	}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	Person(String n, int a) {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		name = n;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		age = a;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	}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Person 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alice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(“Alice”, 20);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Alice.sayHello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zh-CN" sz="2000" dirty="0"/>
          </a:p>
        </p:txBody>
      </p:sp>
      <p:sp>
        <p:nvSpPr>
          <p:cNvPr id="2" name="矩形 1"/>
          <p:cNvSpPr/>
          <p:nvPr/>
        </p:nvSpPr>
        <p:spPr>
          <a:xfrm>
            <a:off x="1173427" y="5206077"/>
            <a:ext cx="385083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defRPr/>
            </a:pPr>
            <a:r>
              <a:rPr lang="zh-CN" altLang="en-US" sz="32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怎样用机器语言实现面向对象？</a:t>
            </a:r>
            <a:endParaRPr lang="en-US" altLang="zh-CN" sz="32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>
                <a:solidFill>
                  <a:srgbClr val="FF0000"/>
                </a:solidFill>
              </a:rPr>
              <a:t>类和实例</a:t>
            </a:r>
            <a:endParaRPr lang="zh-CN" altLang="en-US" sz="5400" dirty="0">
              <a:solidFill>
                <a:srgbClr val="FF0000"/>
              </a:solidFill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723"/>
    </mc:Choice>
    <mc:Fallback>
      <p:transition spd="slow" advTm="194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Grp="1"/>
          </p:cNvSpPr>
          <p:nvPr>
            <p:ph idx="1"/>
          </p:nvPr>
        </p:nvSpPr>
        <p:spPr>
          <a:xfrm>
            <a:off x="1327065" y="1653129"/>
            <a:ext cx="9090110" cy="4875212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</a:rPr>
              <a:t>现实世界中的类呈层级结构</a:t>
            </a:r>
            <a:endParaRPr lang="en-US" altLang="zh-CN" sz="2400" b="1" dirty="0">
              <a:latin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</a:rPr>
              <a:t>继承</a:t>
            </a:r>
            <a:r>
              <a:rPr lang="en-US" altLang="zh-CN" sz="2400" b="1" dirty="0">
                <a:latin typeface="Calibri" panose="020F0502020204030204" pitchFamily="34" charset="0"/>
              </a:rPr>
              <a:t>(</a:t>
            </a:r>
            <a:r>
              <a:rPr lang="en-US" altLang="zh-CN" sz="2400" b="1" dirty="0" err="1">
                <a:latin typeface="Calibri" panose="020F0502020204030204" pitchFamily="34" charset="0"/>
              </a:rPr>
              <a:t>inheritence</a:t>
            </a:r>
            <a:r>
              <a:rPr lang="en-US" altLang="zh-CN" sz="2400" b="1" dirty="0">
                <a:latin typeface="Calibri" panose="020F0502020204030204" pitchFamily="34" charset="0"/>
              </a:rPr>
              <a:t>)</a:t>
            </a:r>
            <a:r>
              <a:rPr lang="zh-CN" altLang="en-US" sz="2400" b="1" dirty="0">
                <a:latin typeface="Calibri" panose="020F0502020204030204" pitchFamily="34" charset="0"/>
              </a:rPr>
              <a:t>是面向对象编程中对现实世界层级结构的实现</a:t>
            </a:r>
            <a:endParaRPr lang="en-US" altLang="zh-CN" sz="2400" b="1" dirty="0">
              <a:latin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</a:rPr>
              <a:t>子类</a:t>
            </a:r>
            <a:r>
              <a:rPr lang="en-US" altLang="zh-CN" sz="2400" b="1" dirty="0">
                <a:latin typeface="Calibri" panose="020F0502020204030204" pitchFamily="34" charset="0"/>
              </a:rPr>
              <a:t>(subclass)</a:t>
            </a:r>
            <a:r>
              <a:rPr lang="zh-CN" altLang="en-US" sz="2400" b="1" dirty="0">
                <a:latin typeface="Calibri" panose="020F0502020204030204" pitchFamily="34" charset="0"/>
              </a:rPr>
              <a:t>的定义基于父类</a:t>
            </a:r>
            <a:r>
              <a:rPr lang="en-US" altLang="zh-CN" sz="2400" b="1" dirty="0">
                <a:latin typeface="Calibri" panose="020F0502020204030204" pitchFamily="34" charset="0"/>
              </a:rPr>
              <a:t>(superclass)</a:t>
            </a:r>
            <a:endParaRPr lang="en-US" altLang="zh-CN" sz="2400" b="1" dirty="0">
              <a:latin typeface="Calibri" panose="020F0502020204030204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</a:rPr>
              <a:t>子类是对父类定义的扩展</a:t>
            </a:r>
            <a:endParaRPr lang="en-US" altLang="zh-CN" sz="2400" b="1" dirty="0">
              <a:latin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1200"/>
              </a:spcAft>
            </a:pPr>
            <a:r>
              <a:rPr lang="en-US" altLang="zh-CN" sz="2400" b="1" dirty="0">
                <a:latin typeface="Calibri" panose="020F0502020204030204" pitchFamily="34" charset="0"/>
              </a:rPr>
              <a:t>Java</a:t>
            </a:r>
            <a:r>
              <a:rPr lang="zh-CN" altLang="en-US" sz="2400" b="1" dirty="0">
                <a:latin typeface="Calibri" panose="020F0502020204030204" pitchFamily="34" charset="0"/>
              </a:rPr>
              <a:t>中的继承通过</a:t>
            </a:r>
            <a:r>
              <a:rPr lang="en-US" altLang="zh-CN" sz="2400" b="1" dirty="0">
                <a:solidFill>
                  <a:srgbClr val="FF0000"/>
                </a:solidFill>
                <a:latin typeface="Calibri" panose="020F0502020204030204" pitchFamily="34" charset="0"/>
              </a:rPr>
              <a:t>extends</a:t>
            </a:r>
            <a:r>
              <a:rPr lang="zh-CN" altLang="en-US" sz="2400" b="1" dirty="0">
                <a:latin typeface="Calibri" panose="020F0502020204030204" pitchFamily="34" charset="0"/>
              </a:rPr>
              <a:t>关键字来实现</a:t>
            </a:r>
            <a:endParaRPr lang="en-US" altLang="zh-CN" sz="2400" b="1" dirty="0">
              <a:latin typeface="Calibri" panose="020F0502020204030204" pitchFamily="34" charset="0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zh-CN" sz="1800" b="1" dirty="0">
              <a:latin typeface="Centaur" panose="02030504050205020304" pitchFamily="18" charset="0"/>
              <a:ea typeface="楷体" panose="02010609060101010101" pitchFamily="49" charset="-122"/>
            </a:endParaRPr>
          </a:p>
          <a:p>
            <a:pPr eaLnBrk="1" hangingPunct="1">
              <a:lnSpc>
                <a:spcPct val="90000"/>
              </a:lnSpc>
              <a:buFont typeface="Arial" panose="020B0604020202020204" pitchFamily="34" charset="0"/>
              <a:buNone/>
            </a:pPr>
            <a:endParaRPr lang="en-US" altLang="zh-CN" sz="2000" dirty="0">
              <a:latin typeface="Centaur" panose="02030504050205020304" pitchFamily="18" charset="0"/>
              <a:ea typeface="楷体" panose="02010609060101010101" pitchFamily="49" charset="-122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196261" y="3179098"/>
            <a:ext cx="825500" cy="42862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600" b="1">
                <a:latin typeface="楷体" panose="02010609060101010101" pitchFamily="49" charset="-122"/>
                <a:ea typeface="楷体" panose="02010609060101010101" pitchFamily="49" charset="-122"/>
              </a:rPr>
              <a:t>动物</a:t>
            </a:r>
            <a:endParaRPr lang="zh-CN" altLang="en-US" sz="16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96099" y="4036348"/>
            <a:ext cx="1285875" cy="42862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600" b="1">
                <a:latin typeface="楷体" panose="02010609060101010101" pitchFamily="49" charset="-122"/>
                <a:ea typeface="楷体" panose="02010609060101010101" pitchFamily="49" charset="-122"/>
              </a:rPr>
              <a:t>无脊椎动物</a:t>
            </a:r>
            <a:endParaRPr lang="zh-CN" altLang="en-US" sz="16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78923" y="4036348"/>
            <a:ext cx="1125538" cy="42862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600" b="1">
                <a:latin typeface="楷体" panose="02010609060101010101" pitchFamily="49" charset="-122"/>
                <a:ea typeface="楷体" panose="02010609060101010101" pitchFamily="49" charset="-122"/>
              </a:rPr>
              <a:t>脊椎动物</a:t>
            </a:r>
            <a:endParaRPr lang="zh-CN" altLang="en-US" sz="16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518274" y="5036473"/>
            <a:ext cx="288925" cy="42862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鱼</a:t>
            </a:r>
            <a:endParaRPr lang="en-US" sz="1600" b="1" dirty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58012" y="5036473"/>
            <a:ext cx="288925" cy="42862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zh-CN" altLang="en-US" sz="1600" b="1" dirty="0">
                <a:solidFill>
                  <a:schemeClr val="tx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鸟</a:t>
            </a:r>
            <a:endParaRPr lang="en-US" sz="1600" b="1" dirty="0">
              <a:solidFill>
                <a:schemeClr val="tx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450136" y="5036473"/>
            <a:ext cx="1071562" cy="42862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600" b="1">
                <a:latin typeface="楷体" panose="02010609060101010101" pitchFamily="49" charset="-122"/>
                <a:ea typeface="楷体" panose="02010609060101010101" pitchFamily="49" charset="-122"/>
              </a:rPr>
              <a:t>哺乳动物</a:t>
            </a:r>
            <a:endParaRPr lang="zh-CN" altLang="en-US" sz="16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664574" y="5036473"/>
            <a:ext cx="1071563" cy="42862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600" b="1">
                <a:latin typeface="楷体" panose="02010609060101010101" pitchFamily="49" charset="-122"/>
                <a:ea typeface="楷体" panose="02010609060101010101" pitchFamily="49" charset="-122"/>
              </a:rPr>
              <a:t>两栖动物</a:t>
            </a:r>
            <a:endParaRPr lang="zh-CN" altLang="en-US" sz="16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879011" y="5036473"/>
            <a:ext cx="1071562" cy="42862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1600" b="1">
                <a:latin typeface="楷体" panose="02010609060101010101" pitchFamily="49" charset="-122"/>
                <a:ea typeface="楷体" panose="02010609060101010101" pitchFamily="49" charset="-122"/>
              </a:rPr>
              <a:t>爬行动物</a:t>
            </a:r>
            <a:endParaRPr lang="zh-CN" altLang="en-US" sz="1600" b="1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13" name="Straight Arrow Connector 12"/>
          <p:cNvCxnSpPr>
            <a:stCxn id="5" idx="0"/>
            <a:endCxn id="4" idx="2"/>
          </p:cNvCxnSpPr>
          <p:nvPr/>
        </p:nvCxnSpPr>
        <p:spPr>
          <a:xfrm rot="5400000" flipH="1" flipV="1">
            <a:off x="7859712" y="3287048"/>
            <a:ext cx="428625" cy="10699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0"/>
            <a:endCxn id="4" idx="2"/>
          </p:cNvCxnSpPr>
          <p:nvPr/>
        </p:nvCxnSpPr>
        <p:spPr>
          <a:xfrm rot="16200000" flipV="1">
            <a:off x="8961437" y="3255298"/>
            <a:ext cx="428625" cy="11334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0"/>
            <a:endCxn id="6" idx="2"/>
          </p:cNvCxnSpPr>
          <p:nvPr/>
        </p:nvCxnSpPr>
        <p:spPr>
          <a:xfrm rot="5400000" flipH="1" flipV="1">
            <a:off x="7916861" y="3210847"/>
            <a:ext cx="571500" cy="30797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0"/>
            <a:endCxn id="6" idx="2"/>
          </p:cNvCxnSpPr>
          <p:nvPr/>
        </p:nvCxnSpPr>
        <p:spPr>
          <a:xfrm rot="5400000" flipH="1" flipV="1">
            <a:off x="8136730" y="3430716"/>
            <a:ext cx="571500" cy="264001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9" idx="0"/>
            <a:endCxn id="6" idx="2"/>
          </p:cNvCxnSpPr>
          <p:nvPr/>
        </p:nvCxnSpPr>
        <p:spPr>
          <a:xfrm rot="5400000" flipH="1" flipV="1">
            <a:off x="8578055" y="3872041"/>
            <a:ext cx="571500" cy="175736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0" idx="0"/>
            <a:endCxn id="6" idx="2"/>
          </p:cNvCxnSpPr>
          <p:nvPr/>
        </p:nvCxnSpPr>
        <p:spPr>
          <a:xfrm rot="5400000" flipH="1" flipV="1">
            <a:off x="9185274" y="4479260"/>
            <a:ext cx="571500" cy="5429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1" idx="0"/>
            <a:endCxn id="6" idx="2"/>
          </p:cNvCxnSpPr>
          <p:nvPr/>
        </p:nvCxnSpPr>
        <p:spPr>
          <a:xfrm rot="16200000" flipV="1">
            <a:off x="9792492" y="4414966"/>
            <a:ext cx="571500" cy="67151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继承</a:t>
            </a:r>
            <a:endParaRPr lang="zh-CN" altLang="en-US" dirty="0"/>
          </a:p>
        </p:txBody>
      </p:sp>
      <p:pic>
        <p:nvPicPr>
          <p:cNvPr id="14" name="音频 1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88"/>
    </mc:Choice>
    <mc:Fallback>
      <p:transition spd="slow" advTm="54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3"/>
          <p:cNvSpPr>
            <a:spLocks noGrp="1"/>
          </p:cNvSpPr>
          <p:nvPr>
            <p:ph idx="1"/>
          </p:nvPr>
        </p:nvSpPr>
        <p:spPr>
          <a:xfrm>
            <a:off x="967231" y="1844842"/>
            <a:ext cx="3850832" cy="4181308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800" b="1" dirty="0"/>
              <a:t>字段的继承和添加</a:t>
            </a:r>
            <a:endParaRPr lang="en-US" altLang="zh-CN" sz="2000" b="1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800" b="1" dirty="0"/>
              <a:t>方法的继承和添加</a:t>
            </a:r>
            <a:endParaRPr lang="en-US" altLang="zh-CN" sz="2800" b="1" dirty="0"/>
          </a:p>
        </p:txBody>
      </p:sp>
      <p:sp>
        <p:nvSpPr>
          <p:cNvPr id="24580" name="Content Placeholder 6"/>
          <p:cNvSpPr txBox="1"/>
          <p:nvPr/>
        </p:nvSpPr>
        <p:spPr bwMode="auto">
          <a:xfrm>
            <a:off x="5303837" y="333375"/>
            <a:ext cx="5781258" cy="60833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8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class</a:t>
            </a:r>
            <a:r>
              <a:rPr lang="en-US" altLang="zh-CN" sz="1800" dirty="0">
                <a:ea typeface="仿宋" panose="02010609060101010101" pitchFamily="49" charset="-122"/>
                <a:cs typeface="Calibri" panose="020F0502020204030204" pitchFamily="34" charset="0"/>
              </a:rPr>
              <a:t> Person {</a:t>
            </a:r>
            <a:endParaRPr lang="en-US" altLang="zh-CN" sz="18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800" dirty="0">
                <a:ea typeface="仿宋" panose="02010609060101010101" pitchFamily="49" charset="-122"/>
                <a:cs typeface="Calibri" panose="020F0502020204030204" pitchFamily="34" charset="0"/>
              </a:rPr>
              <a:t>	String name;</a:t>
            </a:r>
            <a:endParaRPr lang="en-US" altLang="zh-CN" sz="18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8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en-US" altLang="zh-CN" sz="1800" dirty="0" err="1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int</a:t>
            </a:r>
            <a:r>
              <a:rPr lang="en-US" altLang="zh-CN" sz="1800" dirty="0">
                <a:ea typeface="仿宋" panose="02010609060101010101" pitchFamily="49" charset="-122"/>
                <a:cs typeface="Calibri" panose="020F0502020204030204" pitchFamily="34" charset="0"/>
              </a:rPr>
              <a:t> age;</a:t>
            </a:r>
            <a:endParaRPr lang="en-US" altLang="zh-CN" sz="18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800" dirty="0"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en-US" altLang="zh-CN" sz="18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void</a:t>
            </a:r>
            <a:r>
              <a:rPr lang="en-US" altLang="zh-CN" sz="1800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1800" dirty="0" err="1">
                <a:ea typeface="仿宋" panose="02010609060101010101" pitchFamily="49" charset="-122"/>
                <a:cs typeface="Calibri" panose="020F0502020204030204" pitchFamily="34" charset="0"/>
              </a:rPr>
              <a:t>sayHello</a:t>
            </a:r>
            <a:r>
              <a:rPr lang="en-US" altLang="zh-CN" sz="1800" dirty="0">
                <a:ea typeface="仿宋" panose="02010609060101010101" pitchFamily="49" charset="-122"/>
                <a:cs typeface="Calibri" panose="020F0502020204030204" pitchFamily="34" charset="0"/>
              </a:rPr>
              <a:t> () {</a:t>
            </a:r>
            <a:endParaRPr lang="en-US" altLang="zh-CN" sz="18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800" dirty="0"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en-US" altLang="zh-CN" sz="1800" dirty="0" err="1">
                <a:ea typeface="仿宋" panose="02010609060101010101" pitchFamily="49" charset="-122"/>
                <a:cs typeface="Calibri" panose="020F0502020204030204" pitchFamily="34" charset="0"/>
              </a:rPr>
              <a:t>System.out.println</a:t>
            </a:r>
            <a:r>
              <a:rPr lang="en-US" altLang="zh-CN" sz="1800" dirty="0">
                <a:ea typeface="仿宋" panose="02010609060101010101" pitchFamily="49" charset="-122"/>
                <a:cs typeface="Calibri" panose="020F0502020204030204" pitchFamily="34" charset="0"/>
              </a:rPr>
              <a:t> (“</a:t>
            </a:r>
            <a:r>
              <a:rPr lang="en-US" altLang="zh-CN" sz="1800" dirty="0">
                <a:solidFill>
                  <a:srgbClr val="0070C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Hello World”</a:t>
            </a:r>
            <a:r>
              <a:rPr lang="en-US" altLang="zh-CN" sz="1800" dirty="0">
                <a:ea typeface="仿宋" panose="02010609060101010101" pitchFamily="49" charset="-122"/>
                <a:cs typeface="Calibri" panose="020F0502020204030204" pitchFamily="34" charset="0"/>
              </a:rPr>
              <a:t>);</a:t>
            </a:r>
            <a:endParaRPr lang="en-US" altLang="zh-CN" sz="18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800" dirty="0">
                <a:ea typeface="仿宋" panose="02010609060101010101" pitchFamily="49" charset="-122"/>
                <a:cs typeface="Calibri" panose="020F0502020204030204" pitchFamily="34" charset="0"/>
              </a:rPr>
              <a:t>	}</a:t>
            </a:r>
            <a:endParaRPr lang="en-US" altLang="zh-CN" sz="18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600"/>
              </a:spcAft>
              <a:buNone/>
              <a:defRPr/>
            </a:pPr>
            <a:r>
              <a:rPr lang="en-US" altLang="zh-CN" sz="1800" dirty="0">
                <a:ea typeface="仿宋" panose="02010609060101010101" pitchFamily="49" charset="-122"/>
                <a:cs typeface="Calibri" panose="020F0502020204030204" pitchFamily="34" charset="0"/>
              </a:rPr>
              <a:t> }</a:t>
            </a:r>
            <a:endParaRPr lang="en-US" altLang="zh-CN" sz="18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class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Student </a:t>
            </a:r>
            <a:r>
              <a:rPr lang="en-US" altLang="zh-CN" sz="1800" b="1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extends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Person {</a:t>
            </a:r>
            <a:endParaRPr lang="en-US" altLang="zh-CN" sz="1800" b="1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	String major; </a:t>
            </a:r>
            <a:r>
              <a:rPr lang="en-US" altLang="zh-CN" sz="1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1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添加的字段</a:t>
            </a:r>
            <a:endParaRPr lang="en-US" altLang="zh-CN" sz="18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	Student (String n, </a:t>
            </a:r>
            <a:r>
              <a:rPr lang="en-US" altLang="zh-CN" sz="1800" b="1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int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a, String m) { </a:t>
            </a:r>
            <a:r>
              <a:rPr lang="en-US" altLang="zh-CN" sz="1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1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子类构造方法</a:t>
            </a:r>
            <a:endParaRPr lang="en-US" altLang="zh-CN" sz="18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		name = n; age = a; major = m;</a:t>
            </a:r>
            <a:endParaRPr lang="en-US" altLang="zh-CN" sz="1800" b="1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	}</a:t>
            </a:r>
            <a:endParaRPr lang="en-US" altLang="zh-CN" sz="1400" b="1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en-US" altLang="zh-CN" sz="1800" b="1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void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1800" b="1" dirty="0" err="1">
                <a:ea typeface="仿宋" panose="02010609060101010101" pitchFamily="49" charset="-122"/>
                <a:cs typeface="Calibri" panose="020F0502020204030204" pitchFamily="34" charset="0"/>
              </a:rPr>
              <a:t>changeMajor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(String m) { </a:t>
            </a:r>
            <a:r>
              <a:rPr lang="en-US" altLang="zh-CN" sz="1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1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添加的方法</a:t>
            </a:r>
            <a:endParaRPr lang="zh-CN" altLang="en-US" sz="1800" b="1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1800" b="1" dirty="0"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major = m;</a:t>
            </a:r>
            <a:endParaRPr lang="en-US" altLang="zh-CN" sz="1800" b="1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	}</a:t>
            </a:r>
            <a:endParaRPr lang="en-US" altLang="zh-CN" sz="18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1200"/>
              </a:spcAft>
              <a:buNone/>
              <a:defRPr/>
            </a:pP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}</a:t>
            </a:r>
            <a:endParaRPr lang="en-US" altLang="zh-CN" sz="1800" b="1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Student </a:t>
            </a:r>
            <a:r>
              <a:rPr lang="en-US" altLang="zh-CN" sz="1800" b="1" dirty="0" err="1">
                <a:ea typeface="仿宋" panose="02010609060101010101" pitchFamily="49" charset="-122"/>
                <a:cs typeface="Calibri" panose="020F0502020204030204" pitchFamily="34" charset="0"/>
              </a:rPr>
              <a:t>alice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(“</a:t>
            </a:r>
            <a:r>
              <a:rPr lang="en-US" altLang="zh-CN" sz="1800" b="1" dirty="0">
                <a:solidFill>
                  <a:srgbClr val="0070C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Alice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”, 20, “</a:t>
            </a:r>
            <a:r>
              <a:rPr lang="en-US" altLang="zh-CN" sz="1800" b="1" dirty="0">
                <a:solidFill>
                  <a:srgbClr val="0070C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Physics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”);</a:t>
            </a:r>
            <a:endParaRPr lang="en-US" altLang="zh-CN" sz="1800" b="1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1800" b="1" dirty="0" err="1">
                <a:ea typeface="仿宋" panose="02010609060101010101" pitchFamily="49" charset="-122"/>
                <a:cs typeface="Calibri" panose="020F0502020204030204" pitchFamily="34" charset="0"/>
              </a:rPr>
              <a:t>alice.sayHello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(); </a:t>
            </a:r>
            <a:r>
              <a:rPr lang="en-US" altLang="zh-CN" sz="1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1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调用从父类继承的方法</a:t>
            </a:r>
            <a:endParaRPr lang="en-US" altLang="zh-CN" sz="18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1800" b="1" dirty="0" err="1">
                <a:ea typeface="仿宋" panose="02010609060101010101" pitchFamily="49" charset="-122"/>
                <a:cs typeface="Calibri" panose="020F0502020204030204" pitchFamily="34" charset="0"/>
              </a:rPr>
              <a:t>alice.changeMajor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 (“</a:t>
            </a:r>
            <a:r>
              <a:rPr lang="en-US" altLang="zh-CN" sz="1800" b="1" dirty="0">
                <a:solidFill>
                  <a:srgbClr val="0070C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Computer Sci.</a:t>
            </a:r>
            <a:r>
              <a:rPr lang="en-US" altLang="zh-CN" sz="1800" b="1" dirty="0">
                <a:ea typeface="仿宋" panose="02010609060101010101" pitchFamily="49" charset="-122"/>
                <a:cs typeface="Calibri" panose="020F0502020204030204" pitchFamily="34" charset="0"/>
              </a:rPr>
              <a:t>”); </a:t>
            </a:r>
            <a:r>
              <a:rPr lang="en-US" altLang="zh-CN" sz="1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18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调用添加的方法</a:t>
            </a:r>
            <a:endParaRPr lang="en-US" altLang="zh-CN" sz="18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Aft>
                <a:spcPts val="1200"/>
              </a:spcAft>
              <a:buNone/>
              <a:defRPr/>
            </a:pPr>
            <a:endParaRPr lang="zh-CN" altLang="en-US" sz="18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67231" y="3462680"/>
            <a:ext cx="385083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defRPr/>
            </a:pPr>
            <a:r>
              <a:rPr lang="zh-CN" altLang="en-US" sz="36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怎样用机器语言实现和管理继承关系？</a:t>
            </a:r>
            <a:endParaRPr lang="en-US" altLang="zh-CN" sz="36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继承</a:t>
            </a:r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304"/>
    </mc:Choice>
    <mc:Fallback>
      <p:transition spd="slow" advTm="84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继承中的上溯造型</a:t>
            </a:r>
            <a:endParaRPr lang="zh-CN" alt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536575" y="1876926"/>
            <a:ext cx="9714330" cy="4149224"/>
          </a:xfrm>
        </p:spPr>
        <p:txBody>
          <a:bodyPr/>
          <a:lstStyle/>
          <a:p>
            <a:pPr lvl="1" eaLnBrk="1" hangingPunct="1"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b="1" dirty="0"/>
              <a:t>子类对象可被视为其父类的一个对象</a:t>
            </a:r>
            <a:endParaRPr lang="en-US" altLang="zh-CN" b="1" dirty="0"/>
          </a:p>
          <a:p>
            <a:pPr marL="457200" lvl="1" indent="0" eaLnBrk="1" hangingPunct="1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pPr>
            <a:endParaRPr lang="en-US" altLang="zh-CN" sz="2000" b="1" dirty="0"/>
          </a:p>
          <a:p>
            <a:pPr lvl="1" eaLnBrk="1" hangingPunct="1">
              <a:spcBef>
                <a:spcPts val="600"/>
              </a:spcBef>
              <a:spcAft>
                <a:spcPts val="600"/>
              </a:spcAft>
              <a:defRPr/>
            </a:pPr>
            <a:endParaRPr lang="en-US" altLang="zh-CN" sz="2000" b="1" dirty="0"/>
          </a:p>
          <a:p>
            <a:pPr lvl="1" eaLnBrk="1" hangingPunct="1">
              <a:spcBef>
                <a:spcPts val="600"/>
              </a:spcBef>
              <a:spcAft>
                <a:spcPts val="600"/>
              </a:spcAft>
              <a:defRPr/>
            </a:pPr>
            <a:endParaRPr lang="en-US" altLang="zh-CN" sz="2000" b="1" dirty="0"/>
          </a:p>
          <a:p>
            <a:pPr lvl="1" eaLnBrk="1" hangingPunct="1">
              <a:spcBef>
                <a:spcPts val="600"/>
              </a:spcBef>
              <a:spcAft>
                <a:spcPts val="600"/>
              </a:spcAft>
              <a:defRPr/>
            </a:pPr>
            <a:r>
              <a:rPr lang="zh-CN" altLang="en-US" b="1" dirty="0"/>
              <a:t>反之错误</a:t>
            </a:r>
            <a:endParaRPr lang="en-US" altLang="zh-CN" b="1" dirty="0"/>
          </a:p>
          <a:p>
            <a:pPr marL="457200" lvl="1" indent="0" eaLnBrk="1" hangingPunct="1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pPr>
            <a:r>
              <a:rPr lang="en-US" altLang="zh-CN" sz="2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Dog </a:t>
            </a:r>
            <a:r>
              <a:rPr lang="en-US" altLang="zh-CN" sz="24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dog</a:t>
            </a:r>
            <a:r>
              <a:rPr lang="en-US" altLang="zh-CN" sz="2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new Animal();</a:t>
            </a:r>
            <a:endParaRPr lang="en-US" altLang="zh-CN" sz="24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6575" y="2566987"/>
            <a:ext cx="7548646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eaLnBrk="1" hangingPunct="1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sz="2400" b="1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Person p = new Student (“Alice”, 20, “Physics”);</a:t>
            </a:r>
            <a:endParaRPr lang="en-US" altLang="zh-CN" sz="2400" b="1" dirty="0">
              <a:solidFill>
                <a:srgbClr val="00B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eaLnBrk="1" hangingPunct="1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sz="2400" b="1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Animal a = new Dog ();</a:t>
            </a:r>
            <a:endParaRPr lang="en-US" altLang="zh-CN" sz="2400" b="1" dirty="0">
              <a:solidFill>
                <a:srgbClr val="00B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439"/>
    </mc:Choice>
    <mc:Fallback>
      <p:transition spd="slow" advTm="77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3"/>
          <p:cNvSpPr>
            <a:spLocks noGrp="1"/>
          </p:cNvSpPr>
          <p:nvPr>
            <p:ph idx="1"/>
          </p:nvPr>
        </p:nvSpPr>
        <p:spPr>
          <a:xfrm>
            <a:off x="112295" y="1844676"/>
            <a:ext cx="4831181" cy="4181475"/>
          </a:xfrm>
        </p:spPr>
        <p:txBody>
          <a:bodyPr>
            <a:normAutofit/>
          </a:bodyPr>
          <a:lstStyle/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zh-CN" altLang="en-US" sz="2800" b="1" dirty="0"/>
              <a:t>子类重新定义父类的属性</a:t>
            </a:r>
            <a:endParaRPr lang="en-US" altLang="zh-CN" sz="2800" b="1" dirty="0"/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zh-CN" altLang="en-US" sz="2800" b="1" dirty="0"/>
              <a:t>父类属性被隐藏</a:t>
            </a:r>
            <a:endParaRPr lang="en-US" altLang="zh-CN" sz="2800" b="1" dirty="0"/>
          </a:p>
        </p:txBody>
      </p:sp>
      <p:sp>
        <p:nvSpPr>
          <p:cNvPr id="5" name="Content Placeholder 6"/>
          <p:cNvSpPr txBox="1"/>
          <p:nvPr/>
        </p:nvSpPr>
        <p:spPr bwMode="auto">
          <a:xfrm>
            <a:off x="5303837" y="274639"/>
            <a:ext cx="5797299" cy="61420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ts val="600"/>
              </a:spcBef>
              <a:buNone/>
              <a:defRPr/>
            </a:pPr>
            <a:r>
              <a:rPr lang="en-US" altLang="zh-CN" sz="20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class</a:t>
            </a: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 Person {</a:t>
            </a:r>
            <a:endParaRPr lang="en-US" altLang="zh-CN" sz="20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	String name;</a:t>
            </a:r>
            <a:endParaRPr lang="en-US" altLang="zh-CN" sz="20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en-US" altLang="zh-CN" sz="2000" b="1" dirty="0" err="1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int</a:t>
            </a:r>
            <a:r>
              <a:rPr lang="en-US" altLang="zh-CN" sz="2000" b="1" dirty="0">
                <a:ea typeface="仿宋" panose="02010609060101010101" pitchFamily="49" charset="-122"/>
                <a:cs typeface="Calibri" panose="020F0502020204030204" pitchFamily="34" charset="0"/>
              </a:rPr>
              <a:t> age = 0; 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父类属性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age, 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初始化为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0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en-US" altLang="zh-CN" sz="20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void</a:t>
            </a: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2000" dirty="0" err="1">
                <a:ea typeface="仿宋" panose="02010609060101010101" pitchFamily="49" charset="-122"/>
                <a:cs typeface="Calibri" panose="020F0502020204030204" pitchFamily="34" charset="0"/>
              </a:rPr>
              <a:t>sayHello</a:t>
            </a: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 () {</a:t>
            </a:r>
            <a:endParaRPr lang="en-US" altLang="zh-CN" sz="20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en-US" altLang="zh-CN" sz="2000" dirty="0" err="1">
                <a:ea typeface="仿宋" panose="02010609060101010101" pitchFamily="49" charset="-122"/>
                <a:cs typeface="Calibri" panose="020F0502020204030204" pitchFamily="34" charset="0"/>
              </a:rPr>
              <a:t>System.out.println</a:t>
            </a: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 (“</a:t>
            </a:r>
            <a:r>
              <a:rPr lang="en-US" altLang="zh-CN" sz="2000" dirty="0">
                <a:solidFill>
                  <a:srgbClr val="0070C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Hello World”</a:t>
            </a: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);</a:t>
            </a:r>
            <a:endParaRPr lang="en-US" altLang="zh-CN" sz="20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	}</a:t>
            </a:r>
            <a:endParaRPr lang="en-US" altLang="zh-CN" sz="20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600"/>
              </a:spcAft>
              <a:buNone/>
              <a:defRPr/>
            </a:pP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 }</a:t>
            </a:r>
            <a:endParaRPr lang="en-US" altLang="zh-CN" sz="20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class</a:t>
            </a: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 Student </a:t>
            </a:r>
            <a:r>
              <a:rPr lang="en-US" altLang="zh-CN" sz="20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extends</a:t>
            </a: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 Person {</a:t>
            </a:r>
            <a:endParaRPr lang="en-US" altLang="zh-CN" sz="20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	String major; </a:t>
            </a:r>
            <a:r>
              <a:rPr lang="en-US" altLang="zh-CN" sz="2000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2000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添加的字段</a:t>
            </a:r>
            <a:endParaRPr lang="en-US" altLang="zh-CN" sz="2000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en-US" altLang="zh-CN" sz="2000" b="1" dirty="0" err="1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int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2000" b="1" dirty="0">
                <a:ea typeface="仿宋" panose="02010609060101010101" pitchFamily="49" charset="-122"/>
                <a:cs typeface="Calibri" panose="020F0502020204030204" pitchFamily="34" charset="0"/>
              </a:rPr>
              <a:t>age;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//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隐藏父类的属性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age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	Student (String n, </a:t>
            </a:r>
            <a:r>
              <a:rPr lang="en-US" altLang="zh-CN" sz="2000" dirty="0" err="1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int</a:t>
            </a: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 a, String m) {</a:t>
            </a:r>
            <a:r>
              <a:rPr lang="en-US" altLang="zh-CN" sz="2000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2000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子类构造方法</a:t>
            </a:r>
            <a:endParaRPr lang="en-US" altLang="zh-CN" sz="2000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		name = n; age = a; major = m;</a:t>
            </a:r>
            <a:endParaRPr lang="en-US" altLang="zh-CN" sz="20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	}</a:t>
            </a:r>
            <a:endParaRPr lang="en-US" altLang="zh-CN" sz="20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}</a:t>
            </a:r>
            <a:endParaRPr lang="en-US" altLang="zh-CN" sz="20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 Student </a:t>
            </a:r>
            <a:r>
              <a:rPr lang="en-US" altLang="zh-CN" sz="2000" dirty="0" err="1">
                <a:ea typeface="仿宋" panose="02010609060101010101" pitchFamily="49" charset="-122"/>
                <a:cs typeface="Calibri" panose="020F0502020204030204" pitchFamily="34" charset="0"/>
              </a:rPr>
              <a:t>alice</a:t>
            </a: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 (“</a:t>
            </a:r>
            <a:r>
              <a:rPr lang="en-US" altLang="zh-CN" sz="2000" dirty="0">
                <a:solidFill>
                  <a:srgbClr val="0070C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Alice</a:t>
            </a: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”, 20, “</a:t>
            </a:r>
            <a:r>
              <a:rPr lang="en-US" altLang="zh-CN" sz="2000" dirty="0">
                <a:solidFill>
                  <a:srgbClr val="0070C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Physics</a:t>
            </a:r>
            <a:r>
              <a:rPr lang="en-US" altLang="zh-CN" sz="2000" dirty="0">
                <a:ea typeface="仿宋" panose="02010609060101010101" pitchFamily="49" charset="-122"/>
                <a:cs typeface="Calibri" panose="020F0502020204030204" pitchFamily="34" charset="0"/>
              </a:rPr>
              <a:t>”);</a:t>
            </a:r>
            <a:endParaRPr lang="en-US" altLang="zh-CN" sz="20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2000" b="1" dirty="0" err="1">
                <a:ea typeface="仿宋" panose="02010609060101010101" pitchFamily="49" charset="-122"/>
                <a:cs typeface="Calibri" panose="020F0502020204030204" pitchFamily="34" charset="0"/>
              </a:rPr>
              <a:t>System.out.println</a:t>
            </a:r>
            <a:r>
              <a:rPr lang="en-US" altLang="zh-CN" sz="2000" b="1" dirty="0">
                <a:ea typeface="仿宋" panose="02010609060101010101" pitchFamily="49" charset="-122"/>
                <a:cs typeface="Calibri" panose="020F0502020204030204" pitchFamily="34" charset="0"/>
              </a:rPr>
              <a:t> (</a:t>
            </a:r>
            <a:r>
              <a:rPr lang="en-US" altLang="zh-CN" sz="2000" b="1" dirty="0" err="1">
                <a:ea typeface="仿宋" panose="02010609060101010101" pitchFamily="49" charset="-122"/>
                <a:cs typeface="Calibri" panose="020F0502020204030204" pitchFamily="34" charset="0"/>
              </a:rPr>
              <a:t>alice.age</a:t>
            </a:r>
            <a:r>
              <a:rPr lang="en-US" altLang="zh-CN" sz="2000" b="1" dirty="0">
                <a:ea typeface="仿宋" panose="02010609060101010101" pitchFamily="49" charset="-122"/>
                <a:cs typeface="Calibri" panose="020F0502020204030204" pitchFamily="34" charset="0"/>
              </a:rPr>
              <a:t>); 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//will print 20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Aft>
                <a:spcPts val="1200"/>
              </a:spcAft>
              <a:buNone/>
              <a:defRPr/>
            </a:pPr>
            <a:endParaRPr lang="zh-CN" altLang="en-US" sz="20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endParaRPr lang="en-US" altLang="zh-CN" sz="2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隐藏</a:t>
            </a:r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557"/>
    </mc:Choice>
    <mc:Fallback>
      <p:transition spd="slow" advTm="100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/>
          <p:cNvSpPr>
            <a:spLocks noGrp="1"/>
          </p:cNvSpPr>
          <p:nvPr>
            <p:ph idx="1"/>
          </p:nvPr>
        </p:nvSpPr>
        <p:spPr>
          <a:xfrm>
            <a:off x="368968" y="1844676"/>
            <a:ext cx="5727032" cy="4181475"/>
          </a:xfrm>
        </p:spPr>
        <p:txBody>
          <a:bodyPr>
            <a:normAutofit/>
          </a:bodyPr>
          <a:lstStyle/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zh-CN" altLang="en-US" sz="2800" b="1" dirty="0">
                <a:latin typeface="Calibri" panose="020F0502020204030204" pitchFamily="34" charset="0"/>
              </a:rPr>
              <a:t>覆盖（</a:t>
            </a:r>
            <a:r>
              <a:rPr lang="en-US" altLang="zh-CN" sz="2800" b="1" dirty="0">
                <a:latin typeface="Calibri" panose="020F0502020204030204" pitchFamily="34" charset="0"/>
              </a:rPr>
              <a:t>overriding</a:t>
            </a:r>
            <a:r>
              <a:rPr lang="zh-CN" altLang="en-US" sz="2800" b="1" dirty="0">
                <a:latin typeface="Calibri" panose="020F0502020204030204" pitchFamily="34" charset="0"/>
              </a:rPr>
              <a:t>）</a:t>
            </a:r>
            <a:endParaRPr lang="en-US" altLang="zh-CN" sz="2800" b="1" dirty="0">
              <a:latin typeface="Calibri" panose="020F0502020204030204" pitchFamily="34" charset="0"/>
            </a:endParaRP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</a:rPr>
              <a:t>子类可以定义与父类成员名字相同的方法</a:t>
            </a:r>
            <a:endParaRPr lang="en-US" altLang="zh-CN" sz="2400" b="1" dirty="0">
              <a:latin typeface="Calibri" panose="020F0502020204030204" pitchFamily="34" charset="0"/>
            </a:endParaRP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</a:rPr>
              <a:t>是对父类方法的重定义</a:t>
            </a:r>
            <a:endParaRPr lang="en-US" altLang="zh-CN" sz="2400" b="1" dirty="0">
              <a:latin typeface="Calibri" panose="020F0502020204030204" pitchFamily="34" charset="0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zh-CN" altLang="en-US" sz="2800" b="1" dirty="0">
                <a:latin typeface="Calibri" panose="020F0502020204030204" pitchFamily="34" charset="0"/>
              </a:rPr>
              <a:t>重载（</a:t>
            </a:r>
            <a:r>
              <a:rPr lang="en-US" altLang="zh-CN" sz="2800" b="1" dirty="0">
                <a:latin typeface="Calibri" panose="020F0502020204030204" pitchFamily="34" charset="0"/>
              </a:rPr>
              <a:t>overloading</a:t>
            </a:r>
            <a:r>
              <a:rPr lang="zh-CN" altLang="en-US" sz="2800" b="1" dirty="0">
                <a:latin typeface="Calibri" panose="020F0502020204030204" pitchFamily="34" charset="0"/>
              </a:rPr>
              <a:t>）</a:t>
            </a:r>
            <a:endParaRPr lang="en-US" altLang="zh-CN" sz="2800" b="1" dirty="0">
              <a:latin typeface="Calibri" panose="020F0502020204030204" pitchFamily="34" charset="0"/>
            </a:endParaRP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</a:rPr>
              <a:t>子类中形式不同（参数类型、个数</a:t>
            </a:r>
            <a:r>
              <a:rPr lang="en-US" altLang="zh-CN" sz="2400" b="1" dirty="0">
                <a:latin typeface="Calibri" panose="020F0502020204030204" pitchFamily="34" charset="0"/>
              </a:rPr>
              <a:t>…</a:t>
            </a:r>
            <a:r>
              <a:rPr lang="zh-CN" altLang="en-US" sz="2400" b="1" dirty="0">
                <a:latin typeface="Calibri" panose="020F0502020204030204" pitchFamily="34" charset="0"/>
              </a:rPr>
              <a:t>）的同名函数</a:t>
            </a:r>
            <a:endParaRPr lang="en-US" altLang="zh-CN" sz="2400" b="1" dirty="0">
              <a:latin typeface="Calibri" panose="020F0502020204030204" pitchFamily="34" charset="0"/>
            </a:endParaRPr>
          </a:p>
          <a:p>
            <a:pPr lvl="2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</a:rPr>
              <a:t>是父类方法的一种新的实现</a:t>
            </a:r>
            <a:endParaRPr lang="en-US" altLang="zh-CN" sz="2400" b="1" dirty="0">
              <a:latin typeface="Calibri" panose="020F0502020204030204" pitchFamily="34" charset="0"/>
            </a:endParaRPr>
          </a:p>
        </p:txBody>
      </p:sp>
      <p:sp>
        <p:nvSpPr>
          <p:cNvPr id="5" name="Content Placeholder 6"/>
          <p:cNvSpPr txBox="1"/>
          <p:nvPr/>
        </p:nvSpPr>
        <p:spPr bwMode="auto">
          <a:xfrm>
            <a:off x="6442827" y="274639"/>
            <a:ext cx="5078412" cy="61420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ts val="600"/>
              </a:spcBef>
              <a:buNone/>
              <a:defRPr/>
            </a:pPr>
            <a:r>
              <a:rPr lang="en-US" altLang="zh-CN" sz="16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class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Person {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	String name;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6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en-US" altLang="zh-CN" sz="1600" dirty="0" err="1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int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age;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en-US" altLang="zh-CN" sz="16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void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1600" dirty="0" err="1">
                <a:ea typeface="仿宋" panose="02010609060101010101" pitchFamily="49" charset="-122"/>
                <a:cs typeface="Calibri" panose="020F0502020204030204" pitchFamily="34" charset="0"/>
              </a:rPr>
              <a:t>sayHello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() {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en-US" altLang="zh-CN" sz="1600" dirty="0" err="1">
                <a:ea typeface="仿宋" panose="02010609060101010101" pitchFamily="49" charset="-122"/>
                <a:cs typeface="Calibri" panose="020F0502020204030204" pitchFamily="34" charset="0"/>
              </a:rPr>
              <a:t>System.out.println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(“</a:t>
            </a:r>
            <a:r>
              <a:rPr lang="en-US" altLang="zh-CN" sz="1600" dirty="0">
                <a:solidFill>
                  <a:srgbClr val="0070C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Hello World”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);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	}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600"/>
              </a:spcAft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}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class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Student </a:t>
            </a:r>
            <a:r>
              <a:rPr lang="en-US" altLang="zh-CN" sz="16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extends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Person {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	String major; </a:t>
            </a:r>
            <a:r>
              <a:rPr lang="en-US" altLang="zh-CN" sz="1600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1600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添加的字段</a:t>
            </a:r>
            <a:endParaRPr lang="en-US" altLang="zh-CN" sz="1600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	Student (String n, </a:t>
            </a:r>
            <a:r>
              <a:rPr lang="en-US" altLang="zh-CN" sz="1600" dirty="0" err="1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int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a, String m) {</a:t>
            </a:r>
            <a:r>
              <a:rPr lang="en-US" altLang="zh-CN" sz="1600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1600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子类构造方法</a:t>
            </a:r>
            <a:endParaRPr lang="en-US" altLang="zh-CN" sz="1600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		name = n; age = a; major = m;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	}</a:t>
            </a:r>
            <a:endParaRPr lang="en-US" altLang="zh-CN" sz="12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en-US" altLang="zh-CN" sz="1600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void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1600" dirty="0" err="1">
                <a:ea typeface="仿宋" panose="02010609060101010101" pitchFamily="49" charset="-122"/>
                <a:cs typeface="Calibri" panose="020F0502020204030204" pitchFamily="34" charset="0"/>
              </a:rPr>
              <a:t>sayHello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() { </a:t>
            </a:r>
            <a:r>
              <a:rPr lang="en-US" altLang="zh-CN" sz="1600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1600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覆盖父类的</a:t>
            </a:r>
            <a:r>
              <a:rPr lang="en-US" altLang="zh-CN" sz="1600" dirty="0" err="1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sayHello</a:t>
            </a:r>
            <a:endParaRPr lang="en-US" altLang="zh-CN" sz="1600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en-US" altLang="zh-CN" sz="1600" dirty="0" err="1">
                <a:ea typeface="仿宋" panose="02010609060101010101" pitchFamily="49" charset="-122"/>
                <a:cs typeface="Calibri" panose="020F0502020204030204" pitchFamily="34" charset="0"/>
              </a:rPr>
              <a:t>System.out.println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(“</a:t>
            </a:r>
            <a:r>
              <a:rPr lang="en-US" altLang="zh-CN" sz="1600" dirty="0">
                <a:solidFill>
                  <a:schemeClr val="accent1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Student say hello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”);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	}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b="1" dirty="0">
                <a:ea typeface="仿宋" panose="02010609060101010101" pitchFamily="49" charset="-122"/>
                <a:cs typeface="Calibri" panose="020F0502020204030204" pitchFamily="34" charset="0"/>
              </a:rPr>
              <a:t>	</a:t>
            </a:r>
            <a:r>
              <a:rPr lang="en-US" altLang="zh-CN" sz="1600" b="1" dirty="0">
                <a:solidFill>
                  <a:srgbClr val="00B05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void</a:t>
            </a:r>
            <a:r>
              <a:rPr lang="en-US" altLang="zh-CN" sz="1600" b="1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1600" b="1" dirty="0" err="1">
                <a:ea typeface="仿宋" panose="02010609060101010101" pitchFamily="49" charset="-122"/>
                <a:cs typeface="Calibri" panose="020F0502020204030204" pitchFamily="34" charset="0"/>
              </a:rPr>
              <a:t>sayHello</a:t>
            </a:r>
            <a:r>
              <a:rPr lang="en-US" altLang="zh-CN" sz="1600" b="1" dirty="0">
                <a:ea typeface="仿宋" panose="02010609060101010101" pitchFamily="49" charset="-122"/>
                <a:cs typeface="Calibri" panose="020F0502020204030204" pitchFamily="34" charset="0"/>
              </a:rPr>
              <a:t> (String word) { </a:t>
            </a:r>
            <a:r>
              <a:rPr lang="en-US" altLang="zh-CN" sz="16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</a:t>
            </a:r>
            <a:r>
              <a:rPr lang="zh-CN" altLang="en-US" sz="16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重载父类的</a:t>
            </a:r>
            <a:r>
              <a:rPr lang="en-US" altLang="zh-CN" sz="1600" b="1" dirty="0" err="1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sayHello</a:t>
            </a:r>
            <a:endParaRPr lang="en-US" altLang="zh-CN" sz="16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b="1" dirty="0">
                <a:ea typeface="仿宋" panose="02010609060101010101" pitchFamily="49" charset="-122"/>
                <a:cs typeface="Calibri" panose="020F0502020204030204" pitchFamily="34" charset="0"/>
              </a:rPr>
              <a:t>		</a:t>
            </a:r>
            <a:r>
              <a:rPr lang="en-US" altLang="zh-CN" sz="1600" b="1" dirty="0" err="1">
                <a:ea typeface="仿宋" panose="02010609060101010101" pitchFamily="49" charset="-122"/>
                <a:cs typeface="Calibri" panose="020F0502020204030204" pitchFamily="34" charset="0"/>
              </a:rPr>
              <a:t>System.out.println</a:t>
            </a:r>
            <a:r>
              <a:rPr lang="en-US" altLang="zh-CN" sz="1600" b="1" dirty="0">
                <a:ea typeface="仿宋" panose="02010609060101010101" pitchFamily="49" charset="-122"/>
                <a:cs typeface="Calibri" panose="020F0502020204030204" pitchFamily="34" charset="0"/>
              </a:rPr>
              <a:t>(word);</a:t>
            </a:r>
            <a:endParaRPr lang="en-US" altLang="zh-CN" sz="1600" b="1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b="1" dirty="0">
                <a:ea typeface="仿宋" panose="02010609060101010101" pitchFamily="49" charset="-122"/>
                <a:cs typeface="Calibri" panose="020F0502020204030204" pitchFamily="34" charset="0"/>
              </a:rPr>
              <a:t>	}</a:t>
            </a:r>
            <a:endParaRPr lang="en-US" altLang="zh-CN" sz="1600" b="1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1200"/>
              </a:spcAft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}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Student </a:t>
            </a:r>
            <a:r>
              <a:rPr lang="en-US" altLang="zh-CN" sz="1600" dirty="0" err="1">
                <a:ea typeface="仿宋" panose="02010609060101010101" pitchFamily="49" charset="-122"/>
                <a:cs typeface="Calibri" panose="020F0502020204030204" pitchFamily="34" charset="0"/>
              </a:rPr>
              <a:t>alice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(“</a:t>
            </a:r>
            <a:r>
              <a:rPr lang="en-US" altLang="zh-CN" sz="1600" dirty="0">
                <a:solidFill>
                  <a:srgbClr val="0070C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Alice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”, 20, “</a:t>
            </a:r>
            <a:r>
              <a:rPr lang="en-US" altLang="zh-CN" sz="1600" dirty="0">
                <a:solidFill>
                  <a:srgbClr val="0070C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Physics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”);</a:t>
            </a:r>
            <a:endParaRPr lang="en-US" altLang="zh-CN" sz="1600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1600" dirty="0" err="1">
                <a:ea typeface="仿宋" panose="02010609060101010101" pitchFamily="49" charset="-122"/>
                <a:cs typeface="Calibri" panose="020F0502020204030204" pitchFamily="34" charset="0"/>
              </a:rPr>
              <a:t>alice.sayHello</a:t>
            </a:r>
            <a:r>
              <a:rPr lang="en-US" altLang="zh-CN" sz="1600" dirty="0">
                <a:ea typeface="仿宋" panose="02010609060101010101" pitchFamily="49" charset="-122"/>
                <a:cs typeface="Calibri" panose="020F0502020204030204" pitchFamily="34" charset="0"/>
              </a:rPr>
              <a:t> (); </a:t>
            </a:r>
            <a:r>
              <a:rPr lang="en-US" altLang="zh-CN" sz="1600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//will print “Student say hello”</a:t>
            </a:r>
            <a:endParaRPr lang="en-US" altLang="zh-CN" sz="1600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b="1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1600" b="1" dirty="0" err="1">
                <a:ea typeface="仿宋" panose="02010609060101010101" pitchFamily="49" charset="-122"/>
                <a:cs typeface="Calibri" panose="020F0502020204030204" pitchFamily="34" charset="0"/>
              </a:rPr>
              <a:t>alice.sayHello</a:t>
            </a:r>
            <a:r>
              <a:rPr lang="en-US" altLang="zh-CN" sz="1600" b="1" dirty="0">
                <a:ea typeface="仿宋" panose="02010609060101010101" pitchFamily="49" charset="-122"/>
                <a:cs typeface="Calibri" panose="020F0502020204030204" pitchFamily="34" charset="0"/>
              </a:rPr>
              <a:t> (“</a:t>
            </a:r>
            <a:r>
              <a:rPr lang="en-US" altLang="zh-CN" sz="1600" b="1" dirty="0">
                <a:solidFill>
                  <a:srgbClr val="0070C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123</a:t>
            </a:r>
            <a:r>
              <a:rPr lang="en-US" altLang="zh-CN" sz="1600" b="1" dirty="0">
                <a:ea typeface="仿宋" panose="02010609060101010101" pitchFamily="49" charset="-122"/>
                <a:cs typeface="Calibri" panose="020F0502020204030204" pitchFamily="34" charset="0"/>
              </a:rPr>
              <a:t>”); </a:t>
            </a:r>
            <a:r>
              <a:rPr lang="en-US" altLang="zh-CN" sz="16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//will print “123”</a:t>
            </a: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重载和覆盖</a:t>
            </a:r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737"/>
    </mc:Choice>
    <mc:Fallback>
      <p:transition spd="slow" advTm="146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内容占位符 2"/>
          <p:cNvSpPr>
            <a:spLocks noGrp="1"/>
          </p:cNvSpPr>
          <p:nvPr>
            <p:ph idx="1"/>
          </p:nvPr>
        </p:nvSpPr>
        <p:spPr>
          <a:xfrm>
            <a:off x="577516" y="1740985"/>
            <a:ext cx="4475747" cy="47879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同名方法和属性的</a:t>
            </a:r>
            <a:r>
              <a:rPr lang="zh-CN" altLang="en-US" sz="2800" b="1" i="1" dirty="0">
                <a:latin typeface="Calibri" panose="020F0502020204030204" pitchFamily="34" charset="0"/>
                <a:cs typeface="Calibri" panose="020F0502020204030204" pitchFamily="34" charset="0"/>
              </a:rPr>
              <a:t>运行时绑定</a:t>
            </a:r>
            <a:endParaRPr lang="en-US" altLang="zh-CN" sz="28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zh-CN" sz="20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6"/>
          <p:cNvSpPr txBox="1"/>
          <p:nvPr/>
        </p:nvSpPr>
        <p:spPr bwMode="auto">
          <a:xfrm>
            <a:off x="5755355" y="274639"/>
            <a:ext cx="5102225" cy="61420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ts val="600"/>
              </a:spcBef>
              <a:buNone/>
              <a:defRPr/>
            </a:pPr>
            <a:r>
              <a:rPr lang="en-US" altLang="zh-CN" sz="2000" dirty="0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 class</a:t>
            </a:r>
            <a:r>
              <a:rPr lang="en-US" altLang="zh-CN" sz="2000" dirty="0">
                <a:latin typeface="+mn-lt"/>
                <a:ea typeface="仿宋" panose="02010609060101010101" pitchFamily="49" charset="-122"/>
              </a:rPr>
              <a:t> Animal {</a:t>
            </a: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	</a:t>
            </a:r>
            <a:r>
              <a:rPr lang="en-US" altLang="zh-CN" sz="2000" b="1" dirty="0" err="1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int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 age = 0; 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	</a:t>
            </a:r>
            <a:r>
              <a:rPr lang="en-US" altLang="zh-CN" sz="2000" b="1" dirty="0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void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 eat ()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	{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		</a:t>
            </a:r>
            <a:r>
              <a:rPr lang="en-US" altLang="zh-CN" sz="2000" b="1" dirty="0" err="1">
                <a:latin typeface="+mn-lt"/>
                <a:ea typeface="仿宋" panose="02010609060101010101" pitchFamily="49" charset="-122"/>
              </a:rPr>
              <a:t>System.out.println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 (“</a:t>
            </a:r>
            <a:r>
              <a:rPr lang="en-US" altLang="zh-CN" sz="2000" b="1" dirty="0">
                <a:solidFill>
                  <a:srgbClr val="0070C0"/>
                </a:solidFill>
                <a:latin typeface="+mn-lt"/>
                <a:ea typeface="仿宋" panose="02010609060101010101" pitchFamily="49" charset="-122"/>
              </a:rPr>
              <a:t>Animal eat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”);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	}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latin typeface="+mn-lt"/>
                <a:ea typeface="仿宋" panose="02010609060101010101" pitchFamily="49" charset="-122"/>
              </a:rPr>
              <a:t> }</a:t>
            </a: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dirty="0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 class</a:t>
            </a:r>
            <a:r>
              <a:rPr lang="en-US" altLang="zh-CN" sz="2000" dirty="0">
                <a:latin typeface="+mn-lt"/>
                <a:ea typeface="仿宋" panose="02010609060101010101" pitchFamily="49" charset="-122"/>
              </a:rPr>
              <a:t> Dog </a:t>
            </a:r>
            <a:r>
              <a:rPr lang="en-US" altLang="zh-CN" sz="2000" dirty="0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extends</a:t>
            </a:r>
            <a:r>
              <a:rPr lang="en-US" altLang="zh-CN" sz="2000" dirty="0">
                <a:latin typeface="+mn-lt"/>
                <a:ea typeface="仿宋" panose="02010609060101010101" pitchFamily="49" charset="-122"/>
              </a:rPr>
              <a:t> Animal {</a:t>
            </a: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	</a:t>
            </a:r>
            <a:r>
              <a:rPr lang="en-US" altLang="zh-CN" sz="2000" b="1" dirty="0" err="1">
                <a:solidFill>
                  <a:srgbClr val="00B050"/>
                </a:solidFill>
                <a:latin typeface="+mn-lt"/>
                <a:ea typeface="仿宋" panose="02010609060101010101" pitchFamily="49" charset="-122"/>
              </a:rPr>
              <a:t>int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age = 10;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ea typeface="仿宋" panose="02010609060101010101" pitchFamily="49" charset="-122"/>
              </a:rPr>
              <a:t>	</a:t>
            </a:r>
            <a:r>
              <a:rPr lang="en-US" altLang="zh-CN" sz="2000" b="1" dirty="0">
                <a:solidFill>
                  <a:srgbClr val="00B050"/>
                </a:solidFill>
                <a:ea typeface="仿宋" panose="02010609060101010101" pitchFamily="49" charset="-122"/>
              </a:rPr>
              <a:t>void</a:t>
            </a:r>
            <a:r>
              <a:rPr lang="en-US" altLang="zh-CN" sz="2000" b="1" dirty="0">
                <a:ea typeface="仿宋" panose="02010609060101010101" pitchFamily="49" charset="-122"/>
              </a:rPr>
              <a:t> eat ()</a:t>
            </a:r>
            <a:endParaRPr lang="en-US" altLang="zh-CN" sz="2000" b="1" dirty="0"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ea typeface="仿宋" panose="02010609060101010101" pitchFamily="49" charset="-122"/>
              </a:rPr>
              <a:t>	{</a:t>
            </a:r>
            <a:endParaRPr lang="en-US" altLang="zh-CN" sz="2000" b="1" dirty="0"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ea typeface="仿宋" panose="02010609060101010101" pitchFamily="49" charset="-122"/>
              </a:rPr>
              <a:t>		</a:t>
            </a:r>
            <a:r>
              <a:rPr lang="en-US" altLang="zh-CN" sz="2000" b="1" dirty="0" err="1">
                <a:ea typeface="仿宋" panose="02010609060101010101" pitchFamily="49" charset="-122"/>
              </a:rPr>
              <a:t>System.out.println</a:t>
            </a:r>
            <a:r>
              <a:rPr lang="en-US" altLang="zh-CN" sz="2000" b="1" dirty="0">
                <a:ea typeface="仿宋" panose="02010609060101010101" pitchFamily="49" charset="-122"/>
              </a:rPr>
              <a:t> (“</a:t>
            </a:r>
            <a:r>
              <a:rPr lang="en-US" altLang="zh-CN" sz="2000" b="1" dirty="0">
                <a:solidFill>
                  <a:srgbClr val="0070C0"/>
                </a:solidFill>
                <a:ea typeface="仿宋" panose="02010609060101010101" pitchFamily="49" charset="-122"/>
              </a:rPr>
              <a:t>Dog eat</a:t>
            </a:r>
            <a:r>
              <a:rPr lang="en-US" altLang="zh-CN" sz="2000" b="1" dirty="0">
                <a:ea typeface="仿宋" panose="02010609060101010101" pitchFamily="49" charset="-122"/>
              </a:rPr>
              <a:t>”);</a:t>
            </a:r>
            <a:endParaRPr lang="en-US" altLang="zh-CN" sz="2000" b="1" dirty="0"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ea typeface="仿宋" panose="02010609060101010101" pitchFamily="49" charset="-122"/>
              </a:rPr>
              <a:t>	}</a:t>
            </a:r>
            <a:endParaRPr lang="en-US" altLang="zh-CN" sz="2000" b="1" dirty="0"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dirty="0">
                <a:latin typeface="+mn-lt"/>
                <a:ea typeface="仿宋" panose="02010609060101010101" pitchFamily="49" charset="-122"/>
              </a:rPr>
              <a:t> }</a:t>
            </a: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2000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Animal a = new Dog ();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</a:t>
            </a:r>
            <a:r>
              <a:rPr lang="en-US" altLang="zh-CN" sz="2000" b="1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System.out.println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( </a:t>
            </a:r>
            <a:r>
              <a:rPr lang="en-US" altLang="zh-CN" sz="2000" b="1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a.age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); // ??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</a:t>
            </a:r>
            <a:r>
              <a:rPr lang="en-US" altLang="zh-CN" sz="2000" b="1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a.eat</a:t>
            </a:r>
            <a:r>
              <a:rPr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(); // ??</a:t>
            </a:r>
            <a:endParaRPr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>
              <a:spcAft>
                <a:spcPts val="1200"/>
              </a:spcAft>
              <a:buNone/>
              <a:defRPr/>
            </a:pPr>
            <a:endParaRPr lang="zh-CN" altLang="en-US" sz="18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eaLnBrk="1" hangingPunct="1">
              <a:buFont typeface="Arial" panose="020B0604020202020204" pitchFamily="34" charset="0"/>
              <a:buNone/>
              <a:defRPr/>
            </a:pPr>
            <a:endParaRPr lang="en-US" altLang="zh-CN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多态</a:t>
            </a:r>
            <a:endParaRPr lang="zh-CN" altLang="en-US" dirty="0"/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118"/>
    </mc:Choice>
    <mc:Fallback>
      <p:transition spd="slow" advTm="1371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3405</Words>
  <Application>WPS 演示</Application>
  <PresentationFormat>宽屏</PresentationFormat>
  <Paragraphs>271</Paragraphs>
  <Slides>21</Slides>
  <Notes>0</Notes>
  <HiddenSlides>0</HiddenSlides>
  <MMClips>21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6" baseType="lpstr">
      <vt:lpstr>Arial</vt:lpstr>
      <vt:lpstr>宋体</vt:lpstr>
      <vt:lpstr>Wingdings</vt:lpstr>
      <vt:lpstr>仿宋</vt:lpstr>
      <vt:lpstr>Calibri</vt:lpstr>
      <vt:lpstr>Garamond</vt:lpstr>
      <vt:lpstr>楷体</vt:lpstr>
      <vt:lpstr>Centaur</vt:lpstr>
      <vt:lpstr>Tahoma</vt:lpstr>
      <vt:lpstr>微软雅黑</vt:lpstr>
      <vt:lpstr>Arial Unicode MS</vt:lpstr>
      <vt:lpstr>等线 Light</vt:lpstr>
      <vt:lpstr>等线</vt:lpstr>
      <vt:lpstr>PMingLiU-ExtB</vt:lpstr>
      <vt:lpstr>Office 主题​​</vt:lpstr>
      <vt:lpstr>Outline</vt:lpstr>
      <vt:lpstr>Java</vt:lpstr>
      <vt:lpstr>类和实例</vt:lpstr>
      <vt:lpstr>继承</vt:lpstr>
      <vt:lpstr>继承</vt:lpstr>
      <vt:lpstr>继承中的上溯造型</vt:lpstr>
      <vt:lpstr>隐藏</vt:lpstr>
      <vt:lpstr>重载和覆盖</vt:lpstr>
      <vt:lpstr>多态</vt:lpstr>
      <vt:lpstr>编译时类型和运行时类型</vt:lpstr>
      <vt:lpstr>多态</vt:lpstr>
      <vt:lpstr>Outline</vt:lpstr>
      <vt:lpstr>MiniJava Specification</vt:lpstr>
      <vt:lpstr>语法和例程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Next Class</vt:lpstr>
      <vt:lpstr>Thanks！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Huang</dc:creator>
  <cp:lastModifiedBy>佳衡</cp:lastModifiedBy>
  <cp:revision>554</cp:revision>
  <dcterms:created xsi:type="dcterms:W3CDTF">2017-02-18T05:16:00Z</dcterms:created>
  <dcterms:modified xsi:type="dcterms:W3CDTF">2020-02-21T14:28:14Z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

<file path=docProps/thumbnail.jpeg>
</file>